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Barlow Condensed Bold" charset="1" panose="00000806000000000000"/>
      <p:regular r:id="rId28"/>
    </p:embeddedFont>
    <p:embeddedFont>
      <p:font typeface="DM Sans" charset="1" panose="00000000000000000000"/>
      <p:regular r:id="rId29"/>
    </p:embeddedFont>
    <p:embeddedFont>
      <p:font typeface="DM Sans Bold" charset="1" panose="00000000000000000000"/>
      <p:regular r:id="rId30"/>
    </p:embeddedFont>
    <p:embeddedFont>
      <p:font typeface="Canva Sans" charset="1" panose="020B0503030501040103"/>
      <p:regular r:id="rId31"/>
    </p:embeddedFont>
    <p:embeddedFont>
      <p:font typeface="Canva Sans Bold" charset="1" panose="020B08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2" Target="../media/image34.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0.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2700000">
            <a:off x="9615398" y="-3817412"/>
            <a:ext cx="5443463" cy="8243606"/>
            <a:chOff x="0" y="0"/>
            <a:chExt cx="1353785" cy="2050178"/>
          </a:xfrm>
        </p:grpSpPr>
        <p:sp>
          <p:nvSpPr>
            <p:cNvPr name="Freeform 3" id="3"/>
            <p:cNvSpPr/>
            <p:nvPr/>
          </p:nvSpPr>
          <p:spPr>
            <a:xfrm flipH="false" flipV="false" rot="0">
              <a:off x="0" y="0"/>
              <a:ext cx="1353785" cy="2050178"/>
            </a:xfrm>
            <a:custGeom>
              <a:avLst/>
              <a:gdLst/>
              <a:ahLst/>
              <a:cxnLst/>
              <a:rect r="r" b="b" t="t" l="l"/>
              <a:pathLst>
                <a:path h="2050178" w="1353785">
                  <a:moveTo>
                    <a:pt x="0" y="0"/>
                  </a:moveTo>
                  <a:lnTo>
                    <a:pt x="1353785" y="0"/>
                  </a:lnTo>
                  <a:lnTo>
                    <a:pt x="1353785" y="2050178"/>
                  </a:lnTo>
                  <a:lnTo>
                    <a:pt x="0" y="2050178"/>
                  </a:lnTo>
                  <a:close/>
                </a:path>
              </a:pathLst>
            </a:custGeom>
            <a:solidFill>
              <a:srgbClr val="FFD012"/>
            </a:solidFill>
          </p:spPr>
        </p:sp>
        <p:sp>
          <p:nvSpPr>
            <p:cNvPr name="TextBox 4" id="4"/>
            <p:cNvSpPr txBox="true"/>
            <p:nvPr/>
          </p:nvSpPr>
          <p:spPr>
            <a:xfrm>
              <a:off x="0" y="-38100"/>
              <a:ext cx="1353785" cy="20882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2700000">
            <a:off x="11871374" y="5529585"/>
            <a:ext cx="3306923" cy="9648594"/>
            <a:chOff x="0" y="0"/>
            <a:chExt cx="822429" cy="2399598"/>
          </a:xfrm>
        </p:grpSpPr>
        <p:sp>
          <p:nvSpPr>
            <p:cNvPr name="Freeform 6" id="6"/>
            <p:cNvSpPr/>
            <p:nvPr/>
          </p:nvSpPr>
          <p:spPr>
            <a:xfrm flipH="false" flipV="false" rot="0">
              <a:off x="0" y="0"/>
              <a:ext cx="822429" cy="2399598"/>
            </a:xfrm>
            <a:custGeom>
              <a:avLst/>
              <a:gdLst/>
              <a:ahLst/>
              <a:cxnLst/>
              <a:rect r="r" b="b" t="t" l="l"/>
              <a:pathLst>
                <a:path h="2399598" w="822429">
                  <a:moveTo>
                    <a:pt x="0" y="0"/>
                  </a:moveTo>
                  <a:lnTo>
                    <a:pt x="822429" y="0"/>
                  </a:lnTo>
                  <a:lnTo>
                    <a:pt x="822429" y="2399598"/>
                  </a:lnTo>
                  <a:lnTo>
                    <a:pt x="0" y="2399598"/>
                  </a:lnTo>
                  <a:close/>
                </a:path>
              </a:pathLst>
            </a:custGeom>
            <a:solidFill>
              <a:srgbClr val="FFB612"/>
            </a:solidFill>
          </p:spPr>
        </p:sp>
        <p:sp>
          <p:nvSpPr>
            <p:cNvPr name="TextBox 7" id="7"/>
            <p:cNvSpPr txBox="true"/>
            <p:nvPr/>
          </p:nvSpPr>
          <p:spPr>
            <a:xfrm>
              <a:off x="0" y="-38100"/>
              <a:ext cx="822429" cy="24376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291430" y="306051"/>
            <a:ext cx="9083076" cy="7805768"/>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10" id="10"/>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591381" y="563821"/>
            <a:ext cx="8483175" cy="7290228"/>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0" t="-11559" r="-58708" b="-11559"/>
              </a:stretch>
            </a:blipFill>
            <a:ln w="276225" cap="sq">
              <a:gradFill>
                <a:gsLst>
                  <a:gs pos="0">
                    <a:srgbClr val="004F5A">
                      <a:alpha val="100000"/>
                    </a:srgbClr>
                  </a:gs>
                  <a:gs pos="100000">
                    <a:srgbClr val="002038">
                      <a:alpha val="100000"/>
                    </a:srgbClr>
                  </a:gs>
                </a:gsLst>
                <a:lin ang="0"/>
              </a:gradFill>
              <a:prstDash val="solid"/>
              <a:miter/>
            </a:ln>
          </p:spPr>
        </p:sp>
      </p:grpSp>
      <p:grpSp>
        <p:nvGrpSpPr>
          <p:cNvPr name="Group 13" id="13"/>
          <p:cNvGrpSpPr/>
          <p:nvPr/>
        </p:nvGrpSpPr>
        <p:grpSpPr>
          <a:xfrm rot="5833432">
            <a:off x="11351840" y="7193789"/>
            <a:ext cx="2494785" cy="1378723"/>
            <a:chOff x="0" y="0"/>
            <a:chExt cx="812800" cy="449187"/>
          </a:xfrm>
        </p:grpSpPr>
        <p:sp>
          <p:nvSpPr>
            <p:cNvPr name="Freeform 14" id="14"/>
            <p:cNvSpPr/>
            <p:nvPr/>
          </p:nvSpPr>
          <p:spPr>
            <a:xfrm flipH="false" flipV="false" rot="0">
              <a:off x="0" y="0"/>
              <a:ext cx="812800" cy="449187"/>
            </a:xfrm>
            <a:custGeom>
              <a:avLst/>
              <a:gdLst/>
              <a:ahLst/>
              <a:cxnLst/>
              <a:rect r="r" b="b" t="t" l="l"/>
              <a:pathLst>
                <a:path h="449187" w="812800">
                  <a:moveTo>
                    <a:pt x="406400" y="0"/>
                  </a:moveTo>
                  <a:lnTo>
                    <a:pt x="812800" y="449187"/>
                  </a:lnTo>
                  <a:lnTo>
                    <a:pt x="0" y="449187"/>
                  </a:lnTo>
                  <a:lnTo>
                    <a:pt x="406400" y="0"/>
                  </a:lnTo>
                  <a:close/>
                </a:path>
              </a:pathLst>
            </a:custGeom>
            <a:solidFill>
              <a:srgbClr val="FFD012"/>
            </a:solidFill>
          </p:spPr>
        </p:sp>
        <p:sp>
          <p:nvSpPr>
            <p:cNvPr name="TextBox 15" id="15"/>
            <p:cNvSpPr txBox="true"/>
            <p:nvPr/>
          </p:nvSpPr>
          <p:spPr>
            <a:xfrm>
              <a:off x="127000" y="170451"/>
              <a:ext cx="558800" cy="246651"/>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787053" y="1304925"/>
            <a:ext cx="9022580" cy="2627767"/>
          </a:xfrm>
          <a:prstGeom prst="rect">
            <a:avLst/>
          </a:prstGeom>
        </p:spPr>
        <p:txBody>
          <a:bodyPr anchor="t" rtlCol="false" tIns="0" lIns="0" bIns="0" rIns="0">
            <a:spAutoFit/>
          </a:bodyPr>
          <a:lstStyle/>
          <a:p>
            <a:pPr algn="l">
              <a:lnSpc>
                <a:spcPts val="10044"/>
              </a:lnSpc>
            </a:pPr>
            <a:r>
              <a:rPr lang="en-US" sz="10800" b="true">
                <a:solidFill>
                  <a:srgbClr val="FFD012"/>
                </a:solidFill>
                <a:latin typeface="Barlow Condensed Bold"/>
                <a:ea typeface="Barlow Condensed Bold"/>
                <a:cs typeface="Barlow Condensed Bold"/>
                <a:sym typeface="Barlow Condensed Bold"/>
              </a:rPr>
              <a:t>COMMUNICATION DESIGN PROJECT</a:t>
            </a:r>
          </a:p>
        </p:txBody>
      </p:sp>
      <p:sp>
        <p:nvSpPr>
          <p:cNvPr name="TextBox 17" id="17"/>
          <p:cNvSpPr txBox="true"/>
          <p:nvPr/>
        </p:nvSpPr>
        <p:spPr>
          <a:xfrm rot="0">
            <a:off x="787053" y="4104160"/>
            <a:ext cx="9881577" cy="863600"/>
          </a:xfrm>
          <a:prstGeom prst="rect">
            <a:avLst/>
          </a:prstGeom>
        </p:spPr>
        <p:txBody>
          <a:bodyPr anchor="t" rtlCol="false" tIns="0" lIns="0" bIns="0" rIns="0">
            <a:spAutoFit/>
          </a:bodyPr>
          <a:lstStyle/>
          <a:p>
            <a:pPr algn="just">
              <a:lnSpc>
                <a:spcPts val="7000"/>
              </a:lnSpc>
              <a:spcBef>
                <a:spcPct val="0"/>
              </a:spcBef>
            </a:pPr>
            <a:r>
              <a:rPr lang="en-US" sz="5000">
                <a:solidFill>
                  <a:srgbClr val="FFFFFF"/>
                </a:solidFill>
                <a:latin typeface="DM Sans"/>
                <a:ea typeface="DM Sans"/>
                <a:cs typeface="DM Sans"/>
                <a:sym typeface="DM Sans"/>
              </a:rPr>
              <a:t>Team Starlink</a:t>
            </a:r>
          </a:p>
        </p:txBody>
      </p:sp>
      <p:grpSp>
        <p:nvGrpSpPr>
          <p:cNvPr name="Group 18" id="18"/>
          <p:cNvGrpSpPr/>
          <p:nvPr/>
        </p:nvGrpSpPr>
        <p:grpSpPr>
          <a:xfrm rot="0">
            <a:off x="2452769" y="5143500"/>
            <a:ext cx="7356864" cy="581986"/>
            <a:chOff x="0" y="0"/>
            <a:chExt cx="5137285" cy="406400"/>
          </a:xfrm>
        </p:grpSpPr>
        <p:sp>
          <p:nvSpPr>
            <p:cNvPr name="Freeform 19" id="19"/>
            <p:cNvSpPr/>
            <p:nvPr/>
          </p:nvSpPr>
          <p:spPr>
            <a:xfrm flipH="false" flipV="false" rot="0">
              <a:off x="0" y="0"/>
              <a:ext cx="5137285" cy="406400"/>
            </a:xfrm>
            <a:custGeom>
              <a:avLst/>
              <a:gdLst/>
              <a:ahLst/>
              <a:cxnLst/>
              <a:rect r="r" b="b" t="t" l="l"/>
              <a:pathLst>
                <a:path h="406400" w="5137285">
                  <a:moveTo>
                    <a:pt x="4934085" y="0"/>
                  </a:moveTo>
                  <a:lnTo>
                    <a:pt x="203200" y="0"/>
                  </a:lnTo>
                  <a:lnTo>
                    <a:pt x="0" y="203200"/>
                  </a:lnTo>
                  <a:lnTo>
                    <a:pt x="203200" y="406400"/>
                  </a:lnTo>
                  <a:lnTo>
                    <a:pt x="4934085" y="406400"/>
                  </a:lnTo>
                  <a:lnTo>
                    <a:pt x="5137285" y="203200"/>
                  </a:lnTo>
                  <a:lnTo>
                    <a:pt x="4934085" y="0"/>
                  </a:lnTo>
                  <a:close/>
                </a:path>
              </a:pathLst>
            </a:custGeom>
            <a:solidFill>
              <a:srgbClr val="FFFFFF"/>
            </a:solidFill>
          </p:spPr>
        </p:sp>
        <p:sp>
          <p:nvSpPr>
            <p:cNvPr name="TextBox 20" id="20"/>
            <p:cNvSpPr txBox="true"/>
            <p:nvPr/>
          </p:nvSpPr>
          <p:spPr>
            <a:xfrm>
              <a:off x="152400" y="-38100"/>
              <a:ext cx="4832485" cy="444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2824205" y="5193268"/>
            <a:ext cx="7165953" cy="484378"/>
          </a:xfrm>
          <a:prstGeom prst="rect">
            <a:avLst/>
          </a:prstGeom>
        </p:spPr>
        <p:txBody>
          <a:bodyPr anchor="t" rtlCol="false" tIns="0" lIns="0" bIns="0" rIns="0">
            <a:spAutoFit/>
          </a:bodyPr>
          <a:lstStyle/>
          <a:p>
            <a:pPr algn="just">
              <a:lnSpc>
                <a:spcPts val="3776"/>
              </a:lnSpc>
            </a:pPr>
            <a:r>
              <a:rPr lang="en-US" b="true" sz="3200">
                <a:solidFill>
                  <a:srgbClr val="002038"/>
                </a:solidFill>
                <a:latin typeface="DM Sans Bold"/>
                <a:ea typeface="DM Sans Bold"/>
                <a:cs typeface="DM Sans Bold"/>
                <a:sym typeface="DM Sans Bold"/>
              </a:rPr>
              <a:t>BASNAYAKE B.M.N.S.          220072R</a:t>
            </a:r>
          </a:p>
        </p:txBody>
      </p:sp>
      <p:grpSp>
        <p:nvGrpSpPr>
          <p:cNvPr name="Group 22" id="22"/>
          <p:cNvGrpSpPr/>
          <p:nvPr/>
        </p:nvGrpSpPr>
        <p:grpSpPr>
          <a:xfrm rot="0">
            <a:off x="2452769" y="6267981"/>
            <a:ext cx="7356864" cy="581986"/>
            <a:chOff x="0" y="0"/>
            <a:chExt cx="5137285" cy="406400"/>
          </a:xfrm>
        </p:grpSpPr>
        <p:sp>
          <p:nvSpPr>
            <p:cNvPr name="Freeform 23" id="23"/>
            <p:cNvSpPr/>
            <p:nvPr/>
          </p:nvSpPr>
          <p:spPr>
            <a:xfrm flipH="false" flipV="false" rot="0">
              <a:off x="0" y="0"/>
              <a:ext cx="5137285" cy="406400"/>
            </a:xfrm>
            <a:custGeom>
              <a:avLst/>
              <a:gdLst/>
              <a:ahLst/>
              <a:cxnLst/>
              <a:rect r="r" b="b" t="t" l="l"/>
              <a:pathLst>
                <a:path h="406400" w="5137285">
                  <a:moveTo>
                    <a:pt x="4934085" y="0"/>
                  </a:moveTo>
                  <a:lnTo>
                    <a:pt x="203200" y="0"/>
                  </a:lnTo>
                  <a:lnTo>
                    <a:pt x="0" y="203200"/>
                  </a:lnTo>
                  <a:lnTo>
                    <a:pt x="203200" y="406400"/>
                  </a:lnTo>
                  <a:lnTo>
                    <a:pt x="4934085" y="406400"/>
                  </a:lnTo>
                  <a:lnTo>
                    <a:pt x="5137285" y="203200"/>
                  </a:lnTo>
                  <a:lnTo>
                    <a:pt x="4934085" y="0"/>
                  </a:lnTo>
                  <a:close/>
                </a:path>
              </a:pathLst>
            </a:custGeom>
            <a:solidFill>
              <a:srgbClr val="FFFFFF"/>
            </a:solidFill>
          </p:spPr>
        </p:sp>
        <p:sp>
          <p:nvSpPr>
            <p:cNvPr name="TextBox 24" id="24"/>
            <p:cNvSpPr txBox="true"/>
            <p:nvPr/>
          </p:nvSpPr>
          <p:spPr>
            <a:xfrm>
              <a:off x="152400" y="-38100"/>
              <a:ext cx="4832485" cy="444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2030917" y="6317749"/>
            <a:ext cx="8276768" cy="484378"/>
          </a:xfrm>
          <a:prstGeom prst="rect">
            <a:avLst/>
          </a:prstGeom>
        </p:spPr>
        <p:txBody>
          <a:bodyPr anchor="t" rtlCol="false" tIns="0" lIns="0" bIns="0" rIns="0">
            <a:spAutoFit/>
          </a:bodyPr>
          <a:lstStyle/>
          <a:p>
            <a:pPr algn="ctr">
              <a:lnSpc>
                <a:spcPts val="3776"/>
              </a:lnSpc>
            </a:pPr>
            <a:r>
              <a:rPr lang="en-US" b="true" sz="3200">
                <a:solidFill>
                  <a:srgbClr val="002038"/>
                </a:solidFill>
                <a:latin typeface="DM Sans Bold"/>
                <a:ea typeface="DM Sans Bold"/>
                <a:cs typeface="DM Sans Bold"/>
                <a:sym typeface="DM Sans Bold"/>
              </a:rPr>
              <a:t>PELAGEWATTA H.P.            220455U</a:t>
            </a:r>
          </a:p>
        </p:txBody>
      </p:sp>
      <p:grpSp>
        <p:nvGrpSpPr>
          <p:cNvPr name="Group 26" id="26"/>
          <p:cNvGrpSpPr/>
          <p:nvPr/>
        </p:nvGrpSpPr>
        <p:grpSpPr>
          <a:xfrm rot="0">
            <a:off x="2452769" y="7392892"/>
            <a:ext cx="7356864" cy="581986"/>
            <a:chOff x="0" y="0"/>
            <a:chExt cx="5137285" cy="406400"/>
          </a:xfrm>
        </p:grpSpPr>
        <p:sp>
          <p:nvSpPr>
            <p:cNvPr name="Freeform 27" id="27"/>
            <p:cNvSpPr/>
            <p:nvPr/>
          </p:nvSpPr>
          <p:spPr>
            <a:xfrm flipH="false" flipV="false" rot="0">
              <a:off x="0" y="0"/>
              <a:ext cx="5137285" cy="406400"/>
            </a:xfrm>
            <a:custGeom>
              <a:avLst/>
              <a:gdLst/>
              <a:ahLst/>
              <a:cxnLst/>
              <a:rect r="r" b="b" t="t" l="l"/>
              <a:pathLst>
                <a:path h="406400" w="5137285">
                  <a:moveTo>
                    <a:pt x="4934085" y="0"/>
                  </a:moveTo>
                  <a:lnTo>
                    <a:pt x="203200" y="0"/>
                  </a:lnTo>
                  <a:lnTo>
                    <a:pt x="0" y="203200"/>
                  </a:lnTo>
                  <a:lnTo>
                    <a:pt x="203200" y="406400"/>
                  </a:lnTo>
                  <a:lnTo>
                    <a:pt x="4934085" y="406400"/>
                  </a:lnTo>
                  <a:lnTo>
                    <a:pt x="5137285" y="203200"/>
                  </a:lnTo>
                  <a:lnTo>
                    <a:pt x="4934085" y="0"/>
                  </a:lnTo>
                  <a:close/>
                </a:path>
              </a:pathLst>
            </a:custGeom>
            <a:solidFill>
              <a:srgbClr val="FFFFFF"/>
            </a:solidFill>
          </p:spPr>
        </p:sp>
        <p:sp>
          <p:nvSpPr>
            <p:cNvPr name="TextBox 28" id="28"/>
            <p:cNvSpPr txBox="true"/>
            <p:nvPr/>
          </p:nvSpPr>
          <p:spPr>
            <a:xfrm>
              <a:off x="152400" y="-38100"/>
              <a:ext cx="4832485" cy="444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996155" y="7450042"/>
            <a:ext cx="8276768" cy="484378"/>
          </a:xfrm>
          <a:prstGeom prst="rect">
            <a:avLst/>
          </a:prstGeom>
        </p:spPr>
        <p:txBody>
          <a:bodyPr anchor="t" rtlCol="false" tIns="0" lIns="0" bIns="0" rIns="0">
            <a:spAutoFit/>
          </a:bodyPr>
          <a:lstStyle/>
          <a:p>
            <a:pPr algn="ctr">
              <a:lnSpc>
                <a:spcPts val="3776"/>
              </a:lnSpc>
            </a:pPr>
            <a:r>
              <a:rPr lang="en-US" b="true" sz="3200">
                <a:solidFill>
                  <a:srgbClr val="002038"/>
                </a:solidFill>
                <a:latin typeface="DM Sans Bold"/>
                <a:ea typeface="DM Sans Bold"/>
                <a:cs typeface="DM Sans Bold"/>
                <a:sym typeface="DM Sans Bold"/>
              </a:rPr>
              <a:t>PATHIRANA P.N.A .               220449F</a:t>
            </a:r>
          </a:p>
        </p:txBody>
      </p:sp>
      <p:sp>
        <p:nvSpPr>
          <p:cNvPr name="Freeform 30" id="30"/>
          <p:cNvSpPr/>
          <p:nvPr/>
        </p:nvSpPr>
        <p:spPr>
          <a:xfrm flipH="false" flipV="false" rot="0">
            <a:off x="1807659" y="5191340"/>
            <a:ext cx="376992" cy="486306"/>
          </a:xfrm>
          <a:custGeom>
            <a:avLst/>
            <a:gdLst/>
            <a:ahLst/>
            <a:cxnLst/>
            <a:rect r="r" b="b" t="t" l="l"/>
            <a:pathLst>
              <a:path h="486306" w="376992">
                <a:moveTo>
                  <a:pt x="0" y="0"/>
                </a:moveTo>
                <a:lnTo>
                  <a:pt x="376991" y="0"/>
                </a:lnTo>
                <a:lnTo>
                  <a:pt x="376991" y="486306"/>
                </a:lnTo>
                <a:lnTo>
                  <a:pt x="0" y="486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1807659" y="6315821"/>
            <a:ext cx="376992" cy="486306"/>
          </a:xfrm>
          <a:custGeom>
            <a:avLst/>
            <a:gdLst/>
            <a:ahLst/>
            <a:cxnLst/>
            <a:rect r="r" b="b" t="t" l="l"/>
            <a:pathLst>
              <a:path h="486306" w="376992">
                <a:moveTo>
                  <a:pt x="0" y="0"/>
                </a:moveTo>
                <a:lnTo>
                  <a:pt x="376991" y="0"/>
                </a:lnTo>
                <a:lnTo>
                  <a:pt x="376991" y="486306"/>
                </a:lnTo>
                <a:lnTo>
                  <a:pt x="0" y="486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2" id="32"/>
          <p:cNvSpPr/>
          <p:nvPr/>
        </p:nvSpPr>
        <p:spPr>
          <a:xfrm flipH="false" flipV="false" rot="0">
            <a:off x="1807659" y="7440732"/>
            <a:ext cx="376992" cy="486306"/>
          </a:xfrm>
          <a:custGeom>
            <a:avLst/>
            <a:gdLst/>
            <a:ahLst/>
            <a:cxnLst/>
            <a:rect r="r" b="b" t="t" l="l"/>
            <a:pathLst>
              <a:path h="486306" w="376992">
                <a:moveTo>
                  <a:pt x="0" y="0"/>
                </a:moveTo>
                <a:lnTo>
                  <a:pt x="376991" y="0"/>
                </a:lnTo>
                <a:lnTo>
                  <a:pt x="376991" y="486307"/>
                </a:lnTo>
                <a:lnTo>
                  <a:pt x="0" y="486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593689" y="-300281"/>
            <a:ext cx="694311" cy="10887562"/>
            <a:chOff x="0" y="0"/>
            <a:chExt cx="182864" cy="2867506"/>
          </a:xfrm>
        </p:grpSpPr>
        <p:sp>
          <p:nvSpPr>
            <p:cNvPr name="Freeform 3" id="3"/>
            <p:cNvSpPr/>
            <p:nvPr/>
          </p:nvSpPr>
          <p:spPr>
            <a:xfrm flipH="false" flipV="false" rot="0">
              <a:off x="0" y="0"/>
              <a:ext cx="182864" cy="2867506"/>
            </a:xfrm>
            <a:custGeom>
              <a:avLst/>
              <a:gdLst/>
              <a:ahLst/>
              <a:cxnLst/>
              <a:rect r="r" b="b" t="t" l="l"/>
              <a:pathLst>
                <a:path h="2867506" w="182864">
                  <a:moveTo>
                    <a:pt x="0" y="0"/>
                  </a:moveTo>
                  <a:lnTo>
                    <a:pt x="182864" y="0"/>
                  </a:lnTo>
                  <a:lnTo>
                    <a:pt x="182864" y="2867506"/>
                  </a:lnTo>
                  <a:lnTo>
                    <a:pt x="0" y="2867506"/>
                  </a:lnTo>
                  <a:close/>
                </a:path>
              </a:pathLst>
            </a:custGeom>
            <a:solidFill>
              <a:srgbClr val="FFD012"/>
            </a:solidFill>
          </p:spPr>
        </p:sp>
        <p:sp>
          <p:nvSpPr>
            <p:cNvPr name="TextBox 4" id="4"/>
            <p:cNvSpPr txBox="true"/>
            <p:nvPr/>
          </p:nvSpPr>
          <p:spPr>
            <a:xfrm>
              <a:off x="0" y="-38100"/>
              <a:ext cx="182864" cy="29056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4574318">
            <a:off x="8811137" y="1554874"/>
            <a:ext cx="2561162" cy="18865079"/>
            <a:chOff x="0" y="0"/>
            <a:chExt cx="674545" cy="4968581"/>
          </a:xfrm>
        </p:grpSpPr>
        <p:sp>
          <p:nvSpPr>
            <p:cNvPr name="Freeform 6" id="6"/>
            <p:cNvSpPr/>
            <p:nvPr/>
          </p:nvSpPr>
          <p:spPr>
            <a:xfrm flipH="false" flipV="false" rot="0">
              <a:off x="0" y="0"/>
              <a:ext cx="674545" cy="4968580"/>
            </a:xfrm>
            <a:custGeom>
              <a:avLst/>
              <a:gdLst/>
              <a:ahLst/>
              <a:cxnLst/>
              <a:rect r="r" b="b" t="t" l="l"/>
              <a:pathLst>
                <a:path h="4968580" w="674545">
                  <a:moveTo>
                    <a:pt x="0" y="0"/>
                  </a:moveTo>
                  <a:lnTo>
                    <a:pt x="674545" y="0"/>
                  </a:lnTo>
                  <a:lnTo>
                    <a:pt x="674545" y="4968580"/>
                  </a:lnTo>
                  <a:lnTo>
                    <a:pt x="0" y="4968580"/>
                  </a:lnTo>
                  <a:close/>
                </a:path>
              </a:pathLst>
            </a:custGeom>
            <a:solidFill>
              <a:srgbClr val="FFD012"/>
            </a:solidFill>
          </p:spPr>
        </p:sp>
        <p:sp>
          <p:nvSpPr>
            <p:cNvPr name="TextBox 7" id="7"/>
            <p:cNvSpPr txBox="true"/>
            <p:nvPr/>
          </p:nvSpPr>
          <p:spPr>
            <a:xfrm>
              <a:off x="0" y="-38100"/>
              <a:ext cx="674545" cy="500668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400000">
            <a:off x="12386525" y="9147218"/>
            <a:ext cx="732398" cy="954562"/>
          </a:xfrm>
          <a:custGeom>
            <a:avLst/>
            <a:gdLst/>
            <a:ahLst/>
            <a:cxnLst/>
            <a:rect r="r" b="b" t="t" l="l"/>
            <a:pathLst>
              <a:path h="954562" w="732398">
                <a:moveTo>
                  <a:pt x="0" y="0"/>
                </a:moveTo>
                <a:lnTo>
                  <a:pt x="732399" y="0"/>
                </a:lnTo>
                <a:lnTo>
                  <a:pt x="732399" y="954562"/>
                </a:lnTo>
                <a:lnTo>
                  <a:pt x="0" y="954562"/>
                </a:lnTo>
                <a:lnTo>
                  <a:pt x="0" y="0"/>
                </a:lnTo>
                <a:close/>
              </a:path>
            </a:pathLst>
          </a:custGeom>
          <a:blipFill>
            <a:blip r:embed="rId2">
              <a:extLst>
                <a:ext uri="{96DAC541-7B7A-43D3-8B79-37D633B846F1}">
                  <asvg:svgBlip xmlns:asvg="http://schemas.microsoft.com/office/drawing/2016/SVG/main" r:embed="rId3"/>
                </a:ext>
              </a:extLst>
            </a:blip>
            <a:stretch>
              <a:fillRect l="0" t="0" r="-166936" b="-115533"/>
            </a:stretch>
          </a:blipFill>
        </p:spPr>
      </p:sp>
      <p:sp>
        <p:nvSpPr>
          <p:cNvPr name="Freeform 9" id="9"/>
          <p:cNvSpPr/>
          <p:nvPr/>
        </p:nvSpPr>
        <p:spPr>
          <a:xfrm flipH="false" flipV="false" rot="0">
            <a:off x="974184" y="1725104"/>
            <a:ext cx="16285116" cy="2137421"/>
          </a:xfrm>
          <a:custGeom>
            <a:avLst/>
            <a:gdLst/>
            <a:ahLst/>
            <a:cxnLst/>
            <a:rect r="r" b="b" t="t" l="l"/>
            <a:pathLst>
              <a:path h="2137421" w="16285116">
                <a:moveTo>
                  <a:pt x="0" y="0"/>
                </a:moveTo>
                <a:lnTo>
                  <a:pt x="16285116" y="0"/>
                </a:lnTo>
                <a:lnTo>
                  <a:pt x="16285116" y="2137421"/>
                </a:lnTo>
                <a:lnTo>
                  <a:pt x="0" y="2137421"/>
                </a:lnTo>
                <a:lnTo>
                  <a:pt x="0" y="0"/>
                </a:lnTo>
                <a:close/>
              </a:path>
            </a:pathLst>
          </a:custGeom>
          <a:blipFill>
            <a:blip r:embed="rId4"/>
            <a:stretch>
              <a:fillRect l="0" t="0" r="0" b="0"/>
            </a:stretch>
          </a:blipFill>
        </p:spPr>
      </p:sp>
      <p:sp>
        <p:nvSpPr>
          <p:cNvPr name="Freeform 10" id="10"/>
          <p:cNvSpPr/>
          <p:nvPr/>
        </p:nvSpPr>
        <p:spPr>
          <a:xfrm flipH="false" flipV="false" rot="0">
            <a:off x="833992" y="4937522"/>
            <a:ext cx="11918732" cy="3098870"/>
          </a:xfrm>
          <a:custGeom>
            <a:avLst/>
            <a:gdLst/>
            <a:ahLst/>
            <a:cxnLst/>
            <a:rect r="r" b="b" t="t" l="l"/>
            <a:pathLst>
              <a:path h="3098870" w="11918732">
                <a:moveTo>
                  <a:pt x="0" y="0"/>
                </a:moveTo>
                <a:lnTo>
                  <a:pt x="11918732" y="0"/>
                </a:lnTo>
                <a:lnTo>
                  <a:pt x="11918732" y="3098871"/>
                </a:lnTo>
                <a:lnTo>
                  <a:pt x="0" y="3098871"/>
                </a:lnTo>
                <a:lnTo>
                  <a:pt x="0" y="0"/>
                </a:lnTo>
                <a:close/>
              </a:path>
            </a:pathLst>
          </a:custGeom>
          <a:blipFill>
            <a:blip r:embed="rId5"/>
            <a:stretch>
              <a:fillRect l="0" t="0" r="0" b="0"/>
            </a:stretch>
          </a:blipFill>
        </p:spPr>
      </p:sp>
      <p:sp>
        <p:nvSpPr>
          <p:cNvPr name="TextBox 11" id="11"/>
          <p:cNvSpPr txBox="true"/>
          <p:nvPr/>
        </p:nvSpPr>
        <p:spPr>
          <a:xfrm rot="0">
            <a:off x="833992" y="749862"/>
            <a:ext cx="8310008" cy="625159"/>
          </a:xfrm>
          <a:prstGeom prst="rect">
            <a:avLst/>
          </a:prstGeom>
        </p:spPr>
        <p:txBody>
          <a:bodyPr anchor="t" rtlCol="false" tIns="0" lIns="0" bIns="0" rIns="0">
            <a:spAutoFit/>
          </a:bodyPr>
          <a:lstStyle/>
          <a:p>
            <a:pPr algn="l">
              <a:lnSpc>
                <a:spcPts val="4653"/>
              </a:lnSpc>
            </a:pPr>
            <a:r>
              <a:rPr lang="en-US" sz="5004" b="true">
                <a:solidFill>
                  <a:srgbClr val="FFD012"/>
                </a:solidFill>
                <a:latin typeface="Barlow Condensed Bold"/>
                <a:ea typeface="Barlow Condensed Bold"/>
                <a:cs typeface="Barlow Condensed Bold"/>
                <a:sym typeface="Barlow Condensed Bold"/>
              </a:rPr>
              <a:t>TRANSMITTER FLOWGRAPH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593689" y="-300281"/>
            <a:ext cx="694311" cy="10887562"/>
            <a:chOff x="0" y="0"/>
            <a:chExt cx="182864" cy="2867506"/>
          </a:xfrm>
        </p:grpSpPr>
        <p:sp>
          <p:nvSpPr>
            <p:cNvPr name="Freeform 3" id="3"/>
            <p:cNvSpPr/>
            <p:nvPr/>
          </p:nvSpPr>
          <p:spPr>
            <a:xfrm flipH="false" flipV="false" rot="0">
              <a:off x="0" y="0"/>
              <a:ext cx="182864" cy="2867506"/>
            </a:xfrm>
            <a:custGeom>
              <a:avLst/>
              <a:gdLst/>
              <a:ahLst/>
              <a:cxnLst/>
              <a:rect r="r" b="b" t="t" l="l"/>
              <a:pathLst>
                <a:path h="2867506" w="182864">
                  <a:moveTo>
                    <a:pt x="0" y="0"/>
                  </a:moveTo>
                  <a:lnTo>
                    <a:pt x="182864" y="0"/>
                  </a:lnTo>
                  <a:lnTo>
                    <a:pt x="182864" y="2867506"/>
                  </a:lnTo>
                  <a:lnTo>
                    <a:pt x="0" y="2867506"/>
                  </a:lnTo>
                  <a:close/>
                </a:path>
              </a:pathLst>
            </a:custGeom>
            <a:solidFill>
              <a:srgbClr val="FFD012"/>
            </a:solidFill>
          </p:spPr>
        </p:sp>
        <p:sp>
          <p:nvSpPr>
            <p:cNvPr name="TextBox 4" id="4"/>
            <p:cNvSpPr txBox="true"/>
            <p:nvPr/>
          </p:nvSpPr>
          <p:spPr>
            <a:xfrm>
              <a:off x="0" y="-38100"/>
              <a:ext cx="182864" cy="29056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4574318">
            <a:off x="8811137" y="1554874"/>
            <a:ext cx="2561162" cy="18865079"/>
            <a:chOff x="0" y="0"/>
            <a:chExt cx="674545" cy="4968581"/>
          </a:xfrm>
        </p:grpSpPr>
        <p:sp>
          <p:nvSpPr>
            <p:cNvPr name="Freeform 6" id="6"/>
            <p:cNvSpPr/>
            <p:nvPr/>
          </p:nvSpPr>
          <p:spPr>
            <a:xfrm flipH="false" flipV="false" rot="0">
              <a:off x="0" y="0"/>
              <a:ext cx="674545" cy="4968580"/>
            </a:xfrm>
            <a:custGeom>
              <a:avLst/>
              <a:gdLst/>
              <a:ahLst/>
              <a:cxnLst/>
              <a:rect r="r" b="b" t="t" l="l"/>
              <a:pathLst>
                <a:path h="4968580" w="674545">
                  <a:moveTo>
                    <a:pt x="0" y="0"/>
                  </a:moveTo>
                  <a:lnTo>
                    <a:pt x="674545" y="0"/>
                  </a:lnTo>
                  <a:lnTo>
                    <a:pt x="674545" y="4968580"/>
                  </a:lnTo>
                  <a:lnTo>
                    <a:pt x="0" y="4968580"/>
                  </a:lnTo>
                  <a:close/>
                </a:path>
              </a:pathLst>
            </a:custGeom>
            <a:solidFill>
              <a:srgbClr val="FFD012"/>
            </a:solidFill>
          </p:spPr>
        </p:sp>
        <p:sp>
          <p:nvSpPr>
            <p:cNvPr name="TextBox 7" id="7"/>
            <p:cNvSpPr txBox="true"/>
            <p:nvPr/>
          </p:nvSpPr>
          <p:spPr>
            <a:xfrm>
              <a:off x="0" y="-38100"/>
              <a:ext cx="674545" cy="500668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400000">
            <a:off x="12386525" y="9147218"/>
            <a:ext cx="732398" cy="954562"/>
          </a:xfrm>
          <a:custGeom>
            <a:avLst/>
            <a:gdLst/>
            <a:ahLst/>
            <a:cxnLst/>
            <a:rect r="r" b="b" t="t" l="l"/>
            <a:pathLst>
              <a:path h="954562" w="732398">
                <a:moveTo>
                  <a:pt x="0" y="0"/>
                </a:moveTo>
                <a:lnTo>
                  <a:pt x="732399" y="0"/>
                </a:lnTo>
                <a:lnTo>
                  <a:pt x="732399" y="954562"/>
                </a:lnTo>
                <a:lnTo>
                  <a:pt x="0" y="954562"/>
                </a:lnTo>
                <a:lnTo>
                  <a:pt x="0" y="0"/>
                </a:lnTo>
                <a:close/>
              </a:path>
            </a:pathLst>
          </a:custGeom>
          <a:blipFill>
            <a:blip r:embed="rId2">
              <a:extLst>
                <a:ext uri="{96DAC541-7B7A-43D3-8B79-37D633B846F1}">
                  <asvg:svgBlip xmlns:asvg="http://schemas.microsoft.com/office/drawing/2016/SVG/main" r:embed="rId3"/>
                </a:ext>
              </a:extLst>
            </a:blip>
            <a:stretch>
              <a:fillRect l="0" t="0" r="-166936" b="-115533"/>
            </a:stretch>
          </a:blipFill>
        </p:spPr>
      </p:sp>
      <p:sp>
        <p:nvSpPr>
          <p:cNvPr name="Freeform 9" id="9"/>
          <p:cNvSpPr/>
          <p:nvPr/>
        </p:nvSpPr>
        <p:spPr>
          <a:xfrm flipH="false" flipV="false" rot="0">
            <a:off x="1028700" y="1751304"/>
            <a:ext cx="16230600" cy="4301109"/>
          </a:xfrm>
          <a:custGeom>
            <a:avLst/>
            <a:gdLst/>
            <a:ahLst/>
            <a:cxnLst/>
            <a:rect r="r" b="b" t="t" l="l"/>
            <a:pathLst>
              <a:path h="4301109" w="16230600">
                <a:moveTo>
                  <a:pt x="0" y="0"/>
                </a:moveTo>
                <a:lnTo>
                  <a:pt x="16230600" y="0"/>
                </a:lnTo>
                <a:lnTo>
                  <a:pt x="16230600" y="4301109"/>
                </a:lnTo>
                <a:lnTo>
                  <a:pt x="0" y="4301109"/>
                </a:lnTo>
                <a:lnTo>
                  <a:pt x="0" y="0"/>
                </a:lnTo>
                <a:close/>
              </a:path>
            </a:pathLst>
          </a:custGeom>
          <a:blipFill>
            <a:blip r:embed="rId4"/>
            <a:stretch>
              <a:fillRect l="0" t="0" r="0" b="0"/>
            </a:stretch>
          </a:blipFill>
        </p:spPr>
      </p:sp>
      <p:sp>
        <p:nvSpPr>
          <p:cNvPr name="Freeform 10" id="10"/>
          <p:cNvSpPr/>
          <p:nvPr/>
        </p:nvSpPr>
        <p:spPr>
          <a:xfrm flipH="false" flipV="false" rot="0">
            <a:off x="1028700" y="6623823"/>
            <a:ext cx="16230600" cy="1967960"/>
          </a:xfrm>
          <a:custGeom>
            <a:avLst/>
            <a:gdLst/>
            <a:ahLst/>
            <a:cxnLst/>
            <a:rect r="r" b="b" t="t" l="l"/>
            <a:pathLst>
              <a:path h="1967960" w="16230600">
                <a:moveTo>
                  <a:pt x="0" y="0"/>
                </a:moveTo>
                <a:lnTo>
                  <a:pt x="16230600" y="0"/>
                </a:lnTo>
                <a:lnTo>
                  <a:pt x="16230600" y="1967960"/>
                </a:lnTo>
                <a:lnTo>
                  <a:pt x="0" y="1967960"/>
                </a:lnTo>
                <a:lnTo>
                  <a:pt x="0" y="0"/>
                </a:lnTo>
                <a:close/>
              </a:path>
            </a:pathLst>
          </a:custGeom>
          <a:blipFill>
            <a:blip r:embed="rId5"/>
            <a:stretch>
              <a:fillRect l="0" t="0" r="0" b="0"/>
            </a:stretch>
          </a:blipFill>
        </p:spPr>
      </p:sp>
      <p:sp>
        <p:nvSpPr>
          <p:cNvPr name="TextBox 11" id="11"/>
          <p:cNvSpPr txBox="true"/>
          <p:nvPr/>
        </p:nvSpPr>
        <p:spPr>
          <a:xfrm rot="0">
            <a:off x="833992" y="749862"/>
            <a:ext cx="8310008" cy="625159"/>
          </a:xfrm>
          <a:prstGeom prst="rect">
            <a:avLst/>
          </a:prstGeom>
        </p:spPr>
        <p:txBody>
          <a:bodyPr anchor="t" rtlCol="false" tIns="0" lIns="0" bIns="0" rIns="0">
            <a:spAutoFit/>
          </a:bodyPr>
          <a:lstStyle/>
          <a:p>
            <a:pPr algn="l">
              <a:lnSpc>
                <a:spcPts val="4653"/>
              </a:lnSpc>
            </a:pPr>
            <a:r>
              <a:rPr lang="en-US" sz="5004" b="true">
                <a:solidFill>
                  <a:srgbClr val="FFD012"/>
                </a:solidFill>
                <a:latin typeface="Barlow Condensed Bold"/>
                <a:ea typeface="Barlow Condensed Bold"/>
                <a:cs typeface="Barlow Condensed Bold"/>
                <a:sym typeface="Barlow Condensed Bold"/>
              </a:rPr>
              <a:t>RECEIVER FLOWGRAPH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819162">
            <a:off x="15073546" y="574288"/>
            <a:ext cx="5298399" cy="11158167"/>
            <a:chOff x="0" y="0"/>
            <a:chExt cx="1395463" cy="2938776"/>
          </a:xfrm>
        </p:grpSpPr>
        <p:sp>
          <p:nvSpPr>
            <p:cNvPr name="Freeform 3" id="3"/>
            <p:cNvSpPr/>
            <p:nvPr/>
          </p:nvSpPr>
          <p:spPr>
            <a:xfrm flipH="false" flipV="false" rot="0">
              <a:off x="0" y="0"/>
              <a:ext cx="1395463" cy="2938776"/>
            </a:xfrm>
            <a:custGeom>
              <a:avLst/>
              <a:gdLst/>
              <a:ahLst/>
              <a:cxnLst/>
              <a:rect r="r" b="b" t="t" l="l"/>
              <a:pathLst>
                <a:path h="2938776" w="1395463">
                  <a:moveTo>
                    <a:pt x="0" y="0"/>
                  </a:moveTo>
                  <a:lnTo>
                    <a:pt x="1395463" y="0"/>
                  </a:lnTo>
                  <a:lnTo>
                    <a:pt x="1395463" y="2938776"/>
                  </a:lnTo>
                  <a:lnTo>
                    <a:pt x="0" y="2938776"/>
                  </a:lnTo>
                  <a:close/>
                </a:path>
              </a:pathLst>
            </a:custGeom>
            <a:solidFill>
              <a:srgbClr val="FFD012"/>
            </a:solidFill>
          </p:spPr>
        </p:sp>
        <p:sp>
          <p:nvSpPr>
            <p:cNvPr name="TextBox 4" id="4"/>
            <p:cNvSpPr txBox="true"/>
            <p:nvPr/>
          </p:nvSpPr>
          <p:spPr>
            <a:xfrm>
              <a:off x="0" y="-38100"/>
              <a:ext cx="1395463" cy="297687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3388774" y="5458621"/>
            <a:ext cx="2487902" cy="10719102"/>
            <a:chOff x="0" y="0"/>
            <a:chExt cx="655250" cy="2823138"/>
          </a:xfrm>
        </p:grpSpPr>
        <p:sp>
          <p:nvSpPr>
            <p:cNvPr name="Freeform 6" id="6"/>
            <p:cNvSpPr/>
            <p:nvPr/>
          </p:nvSpPr>
          <p:spPr>
            <a:xfrm flipH="false" flipV="false" rot="0">
              <a:off x="0" y="0"/>
              <a:ext cx="655250" cy="2823138"/>
            </a:xfrm>
            <a:custGeom>
              <a:avLst/>
              <a:gdLst/>
              <a:ahLst/>
              <a:cxnLst/>
              <a:rect r="r" b="b" t="t" l="l"/>
              <a:pathLst>
                <a:path h="2823138" w="655250">
                  <a:moveTo>
                    <a:pt x="0" y="0"/>
                  </a:moveTo>
                  <a:lnTo>
                    <a:pt x="655250" y="0"/>
                  </a:lnTo>
                  <a:lnTo>
                    <a:pt x="655250" y="2823138"/>
                  </a:lnTo>
                  <a:lnTo>
                    <a:pt x="0" y="2823138"/>
                  </a:lnTo>
                  <a:close/>
                </a:path>
              </a:pathLst>
            </a:custGeom>
            <a:solidFill>
              <a:srgbClr val="FFD012"/>
            </a:solidFill>
          </p:spPr>
        </p:sp>
        <p:sp>
          <p:nvSpPr>
            <p:cNvPr name="TextBox 7" id="7"/>
            <p:cNvSpPr txBox="true"/>
            <p:nvPr/>
          </p:nvSpPr>
          <p:spPr>
            <a:xfrm>
              <a:off x="0" y="-38100"/>
              <a:ext cx="655250" cy="286123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685405" y="2186844"/>
            <a:ext cx="4597650" cy="2657197"/>
          </a:xfrm>
          <a:custGeom>
            <a:avLst/>
            <a:gdLst/>
            <a:ahLst/>
            <a:cxnLst/>
            <a:rect r="r" b="b" t="t" l="l"/>
            <a:pathLst>
              <a:path h="2657197" w="4597650">
                <a:moveTo>
                  <a:pt x="0" y="0"/>
                </a:moveTo>
                <a:lnTo>
                  <a:pt x="4597650" y="0"/>
                </a:lnTo>
                <a:lnTo>
                  <a:pt x="4597650" y="2657197"/>
                </a:lnTo>
                <a:lnTo>
                  <a:pt x="0" y="2657197"/>
                </a:lnTo>
                <a:lnTo>
                  <a:pt x="0" y="0"/>
                </a:lnTo>
                <a:close/>
              </a:path>
            </a:pathLst>
          </a:custGeom>
          <a:blipFill>
            <a:blip r:embed="rId2"/>
            <a:stretch>
              <a:fillRect l="0" t="-49521" r="-61831" b="-42309"/>
            </a:stretch>
          </a:blipFill>
        </p:spPr>
      </p:sp>
      <p:sp>
        <p:nvSpPr>
          <p:cNvPr name="Freeform 9" id="9"/>
          <p:cNvSpPr/>
          <p:nvPr/>
        </p:nvSpPr>
        <p:spPr>
          <a:xfrm flipH="false" flipV="false" rot="0">
            <a:off x="12243644" y="5648325"/>
            <a:ext cx="4792707" cy="1695237"/>
          </a:xfrm>
          <a:custGeom>
            <a:avLst/>
            <a:gdLst/>
            <a:ahLst/>
            <a:cxnLst/>
            <a:rect r="r" b="b" t="t" l="l"/>
            <a:pathLst>
              <a:path h="1695237" w="4792707">
                <a:moveTo>
                  <a:pt x="0" y="0"/>
                </a:moveTo>
                <a:lnTo>
                  <a:pt x="4792708" y="0"/>
                </a:lnTo>
                <a:lnTo>
                  <a:pt x="4792708" y="1695237"/>
                </a:lnTo>
                <a:lnTo>
                  <a:pt x="0" y="1695237"/>
                </a:lnTo>
                <a:lnTo>
                  <a:pt x="0" y="0"/>
                </a:lnTo>
                <a:close/>
              </a:path>
            </a:pathLst>
          </a:custGeom>
          <a:blipFill>
            <a:blip r:embed="rId3"/>
            <a:stretch>
              <a:fillRect l="0" t="0" r="0" b="0"/>
            </a:stretch>
          </a:blipFill>
        </p:spPr>
      </p:sp>
      <p:sp>
        <p:nvSpPr>
          <p:cNvPr name="TextBox 10" id="10"/>
          <p:cNvSpPr txBox="true"/>
          <p:nvPr/>
        </p:nvSpPr>
        <p:spPr>
          <a:xfrm rot="0">
            <a:off x="1028700" y="623065"/>
            <a:ext cx="13611298" cy="573404"/>
          </a:xfrm>
          <a:prstGeom prst="rect">
            <a:avLst/>
          </a:prstGeom>
        </p:spPr>
        <p:txBody>
          <a:bodyPr anchor="t" rtlCol="false" tIns="0" lIns="0" bIns="0" rIns="0">
            <a:spAutoFit/>
          </a:bodyPr>
          <a:lstStyle/>
          <a:p>
            <a:pPr algn="l">
              <a:lnSpc>
                <a:spcPts val="4184"/>
              </a:lnSpc>
            </a:pPr>
            <a:r>
              <a:rPr lang="en-US" sz="4499" b="true">
                <a:solidFill>
                  <a:srgbClr val="FFD012"/>
                </a:solidFill>
                <a:latin typeface="Barlow Condensed Bold"/>
                <a:ea typeface="Barlow Condensed Bold"/>
                <a:cs typeface="Barlow Condensed Bold"/>
                <a:sym typeface="Barlow Condensed Bold"/>
              </a:rPr>
              <a:t>FILE SOURCE</a:t>
            </a:r>
          </a:p>
        </p:txBody>
      </p:sp>
      <p:sp>
        <p:nvSpPr>
          <p:cNvPr name="TextBox 11" id="11"/>
          <p:cNvSpPr txBox="true"/>
          <p:nvPr/>
        </p:nvSpPr>
        <p:spPr>
          <a:xfrm rot="0">
            <a:off x="1028700" y="1361979"/>
            <a:ext cx="14663595" cy="8248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We used the </a:t>
            </a:r>
            <a:r>
              <a:rPr lang="en-US" b="true" sz="2400">
                <a:solidFill>
                  <a:srgbClr val="FFFFFF"/>
                </a:solidFill>
                <a:latin typeface="DM Sans Bold"/>
                <a:ea typeface="DM Sans Bold"/>
                <a:cs typeface="DM Sans Bold"/>
                <a:sym typeface="DM Sans Bold"/>
              </a:rPr>
              <a:t>File Source block</a:t>
            </a:r>
            <a:r>
              <a:rPr lang="en-US" sz="2400">
                <a:solidFill>
                  <a:srgbClr val="FFFFFF"/>
                </a:solidFill>
                <a:latin typeface="DM Sans"/>
                <a:ea typeface="DM Sans"/>
                <a:cs typeface="DM Sans"/>
                <a:sym typeface="DM Sans"/>
              </a:rPr>
              <a:t> to get the bit stream input.We take any  input as a tmp file. This is done by a custom python code in the directory.</a:t>
            </a:r>
          </a:p>
        </p:txBody>
      </p:sp>
      <p:sp>
        <p:nvSpPr>
          <p:cNvPr name="TextBox 12" id="12"/>
          <p:cNvSpPr txBox="true"/>
          <p:nvPr/>
        </p:nvSpPr>
        <p:spPr>
          <a:xfrm rot="0">
            <a:off x="1028700" y="2642235"/>
            <a:ext cx="9730997" cy="2501265"/>
          </a:xfrm>
          <a:prstGeom prst="rect">
            <a:avLst/>
          </a:prstGeom>
        </p:spPr>
        <p:txBody>
          <a:bodyPr anchor="t" rtlCol="false" tIns="0" lIns="0" bIns="0" rIns="0">
            <a:spAutoFit/>
          </a:bodyPr>
          <a:lstStyle/>
          <a:p>
            <a:pPr algn="just">
              <a:lnSpc>
                <a:spcPts val="3360"/>
              </a:lnSpc>
            </a:pPr>
            <a:r>
              <a:rPr lang="en-US" sz="2400">
                <a:solidFill>
                  <a:srgbClr val="FFFFFF"/>
                </a:solidFill>
                <a:latin typeface="DM Sans"/>
                <a:ea typeface="DM Sans"/>
                <a:cs typeface="DM Sans"/>
                <a:sym typeface="DM Sans"/>
              </a:rPr>
              <a:t>Key Features:</a:t>
            </a:r>
          </a:p>
          <a:p>
            <a:pPr algn="just" marL="518162" indent="-259081" lvl="1">
              <a:lnSpc>
                <a:spcPts val="3360"/>
              </a:lnSpc>
              <a:buAutoNum type="arabicPeriod" startAt="1"/>
            </a:pPr>
            <a:r>
              <a:rPr lang="en-US" sz="2400">
                <a:solidFill>
                  <a:srgbClr val="FFFFFF"/>
                </a:solidFill>
                <a:latin typeface="DM Sans"/>
                <a:ea typeface="DM Sans"/>
                <a:cs typeface="DM Sans"/>
                <a:sym typeface="DM Sans"/>
              </a:rPr>
              <a:t> Converts the input source into characters and then a header and a tail is added to identify the beginning and the end .</a:t>
            </a:r>
          </a:p>
          <a:p>
            <a:pPr algn="just" marL="518162" indent="-259081" lvl="1">
              <a:lnSpc>
                <a:spcPts val="3360"/>
              </a:lnSpc>
              <a:buAutoNum type="arabicPeriod" startAt="1"/>
            </a:pPr>
            <a:r>
              <a:rPr lang="en-US" sz="2400">
                <a:solidFill>
                  <a:srgbClr val="FFFFFF"/>
                </a:solidFill>
                <a:latin typeface="DM Sans"/>
                <a:ea typeface="DM Sans"/>
                <a:cs typeface="DM Sans"/>
                <a:sym typeface="DM Sans"/>
              </a:rPr>
              <a:t>A preamble and a filler is also added for synchronizing purposes </a:t>
            </a:r>
            <a:r>
              <a:rPr lang="en-US" sz="2400">
                <a:solidFill>
                  <a:srgbClr val="FFFFFF"/>
                </a:solidFill>
                <a:latin typeface="DM Sans"/>
                <a:ea typeface="DM Sans"/>
                <a:cs typeface="DM Sans"/>
                <a:sym typeface="DM Sans"/>
              </a:rPr>
              <a:t>.</a:t>
            </a:r>
          </a:p>
          <a:p>
            <a:pPr algn="just" marL="518162" indent="-259081" lvl="1">
              <a:lnSpc>
                <a:spcPts val="3360"/>
              </a:lnSpc>
              <a:buAutoNum type="arabicPeriod" startAt="1"/>
            </a:pPr>
            <a:r>
              <a:rPr lang="en-US" sz="2400">
                <a:solidFill>
                  <a:srgbClr val="FFFFFF"/>
                </a:solidFill>
                <a:latin typeface="DM Sans"/>
                <a:ea typeface="DM Sans"/>
                <a:cs typeface="DM Sans"/>
                <a:sym typeface="DM Sans"/>
              </a:rPr>
              <a:t>This method is used to protect the meta data(File formats etc)</a:t>
            </a:r>
            <a:r>
              <a:rPr lang="en-US" sz="2400">
                <a:solidFill>
                  <a:srgbClr val="FFFFFF"/>
                </a:solidFill>
                <a:latin typeface="DM Sans"/>
                <a:ea typeface="DM Sans"/>
                <a:cs typeface="DM Sans"/>
                <a:sym typeface="DM Sans"/>
              </a:rPr>
              <a:t>.</a:t>
            </a:r>
          </a:p>
          <a:p>
            <a:pPr algn="just">
              <a:lnSpc>
                <a:spcPts val="3360"/>
              </a:lnSpc>
              <a:spcBef>
                <a:spcPct val="0"/>
              </a:spcBef>
            </a:pPr>
          </a:p>
        </p:txBody>
      </p:sp>
      <p:sp>
        <p:nvSpPr>
          <p:cNvPr name="TextBox 13" id="13"/>
          <p:cNvSpPr txBox="true"/>
          <p:nvPr/>
        </p:nvSpPr>
        <p:spPr>
          <a:xfrm rot="0">
            <a:off x="1028700" y="5753100"/>
            <a:ext cx="13611298" cy="573404"/>
          </a:xfrm>
          <a:prstGeom prst="rect">
            <a:avLst/>
          </a:prstGeom>
        </p:spPr>
        <p:txBody>
          <a:bodyPr anchor="t" rtlCol="false" tIns="0" lIns="0" bIns="0" rIns="0">
            <a:spAutoFit/>
          </a:bodyPr>
          <a:lstStyle/>
          <a:p>
            <a:pPr algn="l">
              <a:lnSpc>
                <a:spcPts val="4184"/>
              </a:lnSpc>
            </a:pPr>
            <a:r>
              <a:rPr lang="en-US" sz="4499" b="true">
                <a:solidFill>
                  <a:srgbClr val="FFD012"/>
                </a:solidFill>
                <a:latin typeface="Barlow Condensed Bold"/>
                <a:ea typeface="Barlow Condensed Bold"/>
                <a:cs typeface="Barlow Condensed Bold"/>
                <a:sym typeface="Barlow Condensed Bold"/>
              </a:rPr>
              <a:t>STREAM TO TAGGED STREAM</a:t>
            </a:r>
          </a:p>
        </p:txBody>
      </p:sp>
      <p:sp>
        <p:nvSpPr>
          <p:cNvPr name="TextBox 14" id="14"/>
          <p:cNvSpPr txBox="true"/>
          <p:nvPr/>
        </p:nvSpPr>
        <p:spPr>
          <a:xfrm rot="0">
            <a:off x="1028700" y="6488429"/>
            <a:ext cx="10656705" cy="1663065"/>
          </a:xfrm>
          <a:prstGeom prst="rect">
            <a:avLst/>
          </a:prstGeom>
        </p:spPr>
        <p:txBody>
          <a:bodyPr anchor="t" rtlCol="false" tIns="0" lIns="0" bIns="0" rIns="0">
            <a:spAutoFit/>
          </a:bodyPr>
          <a:lstStyle/>
          <a:p>
            <a:pPr algn="just">
              <a:lnSpc>
                <a:spcPts val="3360"/>
              </a:lnSpc>
            </a:pPr>
            <a:r>
              <a:rPr lang="en-US" sz="2400">
                <a:solidFill>
                  <a:srgbClr val="FFFFFF"/>
                </a:solidFill>
                <a:latin typeface="DM Sans"/>
                <a:ea typeface="DM Sans"/>
                <a:cs typeface="DM Sans"/>
                <a:sym typeface="DM Sans"/>
              </a:rPr>
              <a:t>The </a:t>
            </a:r>
            <a:r>
              <a:rPr lang="en-US" sz="2400" b="true">
                <a:solidFill>
                  <a:srgbClr val="FFFFFF"/>
                </a:solidFill>
                <a:latin typeface="DM Sans Bold"/>
                <a:ea typeface="DM Sans Bold"/>
                <a:cs typeface="DM Sans Bold"/>
                <a:sym typeface="DM Sans Bold"/>
              </a:rPr>
              <a:t>Stream to tag Stream block</a:t>
            </a:r>
            <a:r>
              <a:rPr lang="en-US" sz="2400">
                <a:solidFill>
                  <a:srgbClr val="FFFFFF"/>
                </a:solidFill>
                <a:latin typeface="DM Sans"/>
                <a:ea typeface="DM Sans"/>
                <a:cs typeface="DM Sans"/>
                <a:sym typeface="DM Sans"/>
              </a:rPr>
              <a:t> converts a continuous stream of data into packets of 8 bytes by adding tags. This define the start and end of a packet.</a:t>
            </a:r>
          </a:p>
          <a:p>
            <a:pPr algn="just">
              <a:lnSpc>
                <a:spcPts val="3360"/>
              </a:lnSpc>
              <a:spcBef>
                <a:spcPct val="0"/>
              </a:spcBef>
            </a:pPr>
            <a:r>
              <a:rPr lang="en-US" sz="2400">
                <a:solidFill>
                  <a:srgbClr val="FFFFFF"/>
                </a:solidFill>
                <a:latin typeface="DM Sans"/>
                <a:ea typeface="DM Sans"/>
                <a:cs typeface="DM Sans"/>
                <a:sym typeface="DM Sans"/>
              </a:rPr>
              <a:t>This </a:t>
            </a:r>
            <a:r>
              <a:rPr lang="en-US" b="true" sz="2400">
                <a:solidFill>
                  <a:srgbClr val="FFD012"/>
                </a:solidFill>
                <a:latin typeface="DM Sans Bold"/>
                <a:ea typeface="DM Sans Bold"/>
                <a:cs typeface="DM Sans Bold"/>
                <a:sym typeface="DM Sans Bold"/>
              </a:rPr>
              <a:t>packetizing </a:t>
            </a:r>
            <a:r>
              <a:rPr lang="en-US" sz="2400">
                <a:solidFill>
                  <a:srgbClr val="FFFFFF"/>
                </a:solidFill>
                <a:latin typeface="DM Sans"/>
                <a:ea typeface="DM Sans"/>
                <a:cs typeface="DM Sans"/>
                <a:sym typeface="DM Sans"/>
              </a:rPr>
              <a:t>step for the following framing process.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819162">
            <a:off x="15073546" y="574288"/>
            <a:ext cx="5298399" cy="11158167"/>
            <a:chOff x="0" y="0"/>
            <a:chExt cx="1395463" cy="2938776"/>
          </a:xfrm>
        </p:grpSpPr>
        <p:sp>
          <p:nvSpPr>
            <p:cNvPr name="Freeform 3" id="3"/>
            <p:cNvSpPr/>
            <p:nvPr/>
          </p:nvSpPr>
          <p:spPr>
            <a:xfrm flipH="false" flipV="false" rot="0">
              <a:off x="0" y="0"/>
              <a:ext cx="1395463" cy="2938776"/>
            </a:xfrm>
            <a:custGeom>
              <a:avLst/>
              <a:gdLst/>
              <a:ahLst/>
              <a:cxnLst/>
              <a:rect r="r" b="b" t="t" l="l"/>
              <a:pathLst>
                <a:path h="2938776" w="1395463">
                  <a:moveTo>
                    <a:pt x="0" y="0"/>
                  </a:moveTo>
                  <a:lnTo>
                    <a:pt x="1395463" y="0"/>
                  </a:lnTo>
                  <a:lnTo>
                    <a:pt x="1395463" y="2938776"/>
                  </a:lnTo>
                  <a:lnTo>
                    <a:pt x="0" y="2938776"/>
                  </a:lnTo>
                  <a:close/>
                </a:path>
              </a:pathLst>
            </a:custGeom>
            <a:solidFill>
              <a:srgbClr val="FFD012"/>
            </a:solidFill>
          </p:spPr>
        </p:sp>
        <p:sp>
          <p:nvSpPr>
            <p:cNvPr name="TextBox 4" id="4"/>
            <p:cNvSpPr txBox="true"/>
            <p:nvPr/>
          </p:nvSpPr>
          <p:spPr>
            <a:xfrm>
              <a:off x="0" y="-38100"/>
              <a:ext cx="1395463" cy="297687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3388774" y="5458621"/>
            <a:ext cx="2487902" cy="10719102"/>
            <a:chOff x="0" y="0"/>
            <a:chExt cx="655250" cy="2823138"/>
          </a:xfrm>
        </p:grpSpPr>
        <p:sp>
          <p:nvSpPr>
            <p:cNvPr name="Freeform 6" id="6"/>
            <p:cNvSpPr/>
            <p:nvPr/>
          </p:nvSpPr>
          <p:spPr>
            <a:xfrm flipH="false" flipV="false" rot="0">
              <a:off x="0" y="0"/>
              <a:ext cx="655250" cy="2823138"/>
            </a:xfrm>
            <a:custGeom>
              <a:avLst/>
              <a:gdLst/>
              <a:ahLst/>
              <a:cxnLst/>
              <a:rect r="r" b="b" t="t" l="l"/>
              <a:pathLst>
                <a:path h="2823138" w="655250">
                  <a:moveTo>
                    <a:pt x="0" y="0"/>
                  </a:moveTo>
                  <a:lnTo>
                    <a:pt x="655250" y="0"/>
                  </a:lnTo>
                  <a:lnTo>
                    <a:pt x="655250" y="2823138"/>
                  </a:lnTo>
                  <a:lnTo>
                    <a:pt x="0" y="2823138"/>
                  </a:lnTo>
                  <a:close/>
                </a:path>
              </a:pathLst>
            </a:custGeom>
            <a:solidFill>
              <a:srgbClr val="FFD012"/>
            </a:solidFill>
          </p:spPr>
        </p:sp>
        <p:sp>
          <p:nvSpPr>
            <p:cNvPr name="TextBox 7" id="7"/>
            <p:cNvSpPr txBox="true"/>
            <p:nvPr/>
          </p:nvSpPr>
          <p:spPr>
            <a:xfrm>
              <a:off x="0" y="-38100"/>
              <a:ext cx="655250" cy="286123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6376345"/>
            <a:ext cx="5828655" cy="2128226"/>
          </a:xfrm>
          <a:custGeom>
            <a:avLst/>
            <a:gdLst/>
            <a:ahLst/>
            <a:cxnLst/>
            <a:rect r="r" b="b" t="t" l="l"/>
            <a:pathLst>
              <a:path h="2128226" w="5828655">
                <a:moveTo>
                  <a:pt x="0" y="0"/>
                </a:moveTo>
                <a:lnTo>
                  <a:pt x="5828655" y="0"/>
                </a:lnTo>
                <a:lnTo>
                  <a:pt x="5828655" y="2128226"/>
                </a:lnTo>
                <a:lnTo>
                  <a:pt x="0" y="2128226"/>
                </a:lnTo>
                <a:lnTo>
                  <a:pt x="0" y="0"/>
                </a:lnTo>
                <a:close/>
              </a:path>
            </a:pathLst>
          </a:custGeom>
          <a:blipFill>
            <a:blip r:embed="rId2"/>
            <a:stretch>
              <a:fillRect l="0" t="0" r="0" b="0"/>
            </a:stretch>
          </a:blipFill>
        </p:spPr>
      </p:sp>
      <p:sp>
        <p:nvSpPr>
          <p:cNvPr name="Freeform 9" id="9"/>
          <p:cNvSpPr/>
          <p:nvPr/>
        </p:nvSpPr>
        <p:spPr>
          <a:xfrm flipH="false" flipV="false" rot="0">
            <a:off x="7799971" y="6049653"/>
            <a:ext cx="4941108" cy="2454918"/>
          </a:xfrm>
          <a:custGeom>
            <a:avLst/>
            <a:gdLst/>
            <a:ahLst/>
            <a:cxnLst/>
            <a:rect r="r" b="b" t="t" l="l"/>
            <a:pathLst>
              <a:path h="2454918" w="4941108">
                <a:moveTo>
                  <a:pt x="0" y="0"/>
                </a:moveTo>
                <a:lnTo>
                  <a:pt x="4941109" y="0"/>
                </a:lnTo>
                <a:lnTo>
                  <a:pt x="4941109" y="2454918"/>
                </a:lnTo>
                <a:lnTo>
                  <a:pt x="0" y="2454918"/>
                </a:lnTo>
                <a:lnTo>
                  <a:pt x="0" y="0"/>
                </a:lnTo>
                <a:close/>
              </a:path>
            </a:pathLst>
          </a:custGeom>
          <a:blipFill>
            <a:blip r:embed="rId3"/>
            <a:stretch>
              <a:fillRect l="0" t="0" r="0" b="0"/>
            </a:stretch>
          </a:blipFill>
        </p:spPr>
      </p:sp>
      <p:sp>
        <p:nvSpPr>
          <p:cNvPr name="Freeform 10" id="10"/>
          <p:cNvSpPr/>
          <p:nvPr/>
        </p:nvSpPr>
        <p:spPr>
          <a:xfrm flipH="false" flipV="false" rot="0">
            <a:off x="13999291" y="2796444"/>
            <a:ext cx="3100791" cy="2841048"/>
          </a:xfrm>
          <a:custGeom>
            <a:avLst/>
            <a:gdLst/>
            <a:ahLst/>
            <a:cxnLst/>
            <a:rect r="r" b="b" t="t" l="l"/>
            <a:pathLst>
              <a:path h="2841048" w="3100791">
                <a:moveTo>
                  <a:pt x="0" y="0"/>
                </a:moveTo>
                <a:lnTo>
                  <a:pt x="3100790" y="0"/>
                </a:lnTo>
                <a:lnTo>
                  <a:pt x="3100790" y="2841048"/>
                </a:lnTo>
                <a:lnTo>
                  <a:pt x="0" y="2841048"/>
                </a:lnTo>
                <a:lnTo>
                  <a:pt x="0" y="0"/>
                </a:lnTo>
                <a:close/>
              </a:path>
            </a:pathLst>
          </a:custGeom>
          <a:blipFill>
            <a:blip r:embed="rId4"/>
            <a:stretch>
              <a:fillRect l="-104816" t="0" r="0" b="-17040"/>
            </a:stretch>
          </a:blipFill>
        </p:spPr>
      </p:sp>
      <p:sp>
        <p:nvSpPr>
          <p:cNvPr name="TextBox 11" id="11"/>
          <p:cNvSpPr txBox="true"/>
          <p:nvPr/>
        </p:nvSpPr>
        <p:spPr>
          <a:xfrm rot="0">
            <a:off x="1028700" y="689740"/>
            <a:ext cx="13611298" cy="849370"/>
          </a:xfrm>
          <a:prstGeom prst="rect">
            <a:avLst/>
          </a:prstGeom>
        </p:spPr>
        <p:txBody>
          <a:bodyPr anchor="t" rtlCol="false" tIns="0" lIns="0" bIns="0" rIns="0">
            <a:spAutoFit/>
          </a:bodyPr>
          <a:lstStyle/>
          <a:p>
            <a:pPr algn="l">
              <a:lnSpc>
                <a:spcPts val="6244"/>
              </a:lnSpc>
            </a:pPr>
            <a:r>
              <a:rPr lang="en-US" sz="6714" b="true">
                <a:solidFill>
                  <a:srgbClr val="FFD012"/>
                </a:solidFill>
                <a:latin typeface="Barlow Condensed Bold"/>
                <a:ea typeface="Barlow Condensed Bold"/>
                <a:cs typeface="Barlow Condensed Bold"/>
                <a:sym typeface="Barlow Condensed Bold"/>
              </a:rPr>
              <a:t>FORWARD ERROR CORRECTION</a:t>
            </a:r>
          </a:p>
        </p:txBody>
      </p:sp>
      <p:sp>
        <p:nvSpPr>
          <p:cNvPr name="TextBox 12" id="12"/>
          <p:cNvSpPr txBox="true"/>
          <p:nvPr/>
        </p:nvSpPr>
        <p:spPr>
          <a:xfrm rot="0">
            <a:off x="1028700" y="1971579"/>
            <a:ext cx="13982117" cy="8248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The FEC Extended Tagged Encoder and Decoder blocks in GNU Radio implement Forward Error Correction (FEC) using tagged streams.</a:t>
            </a:r>
          </a:p>
        </p:txBody>
      </p:sp>
      <p:sp>
        <p:nvSpPr>
          <p:cNvPr name="TextBox 13" id="13"/>
          <p:cNvSpPr txBox="true"/>
          <p:nvPr/>
        </p:nvSpPr>
        <p:spPr>
          <a:xfrm rot="0">
            <a:off x="1150320" y="3232468"/>
            <a:ext cx="5707036" cy="2501265"/>
          </a:xfrm>
          <a:prstGeom prst="rect">
            <a:avLst/>
          </a:prstGeom>
        </p:spPr>
        <p:txBody>
          <a:bodyPr anchor="t" rtlCol="false" tIns="0" lIns="0" bIns="0" rIns="0">
            <a:spAutoFit/>
          </a:bodyPr>
          <a:lstStyle/>
          <a:p>
            <a:pPr algn="just">
              <a:lnSpc>
                <a:spcPts val="3360"/>
              </a:lnSpc>
            </a:pPr>
            <a:r>
              <a:rPr lang="en-US" sz="2400" b="true">
                <a:solidFill>
                  <a:srgbClr val="FFFFFF"/>
                </a:solidFill>
                <a:latin typeface="DM Sans Bold"/>
                <a:ea typeface="DM Sans Bold"/>
                <a:cs typeface="DM Sans Bold"/>
                <a:sym typeface="DM Sans Bold"/>
              </a:rPr>
              <a:t>FEC Extended Tagged Encoder</a:t>
            </a:r>
          </a:p>
          <a:p>
            <a:pPr algn="just">
              <a:lnSpc>
                <a:spcPts val="3360"/>
              </a:lnSpc>
            </a:pPr>
          </a:p>
          <a:p>
            <a:pPr algn="just">
              <a:lnSpc>
                <a:spcPts val="3360"/>
              </a:lnSpc>
              <a:spcBef>
                <a:spcPct val="0"/>
              </a:spcBef>
            </a:pPr>
            <a:r>
              <a:rPr lang="en-US" sz="2400">
                <a:solidFill>
                  <a:srgbClr val="FFFFFF"/>
                </a:solidFill>
                <a:latin typeface="DM Sans"/>
                <a:ea typeface="DM Sans"/>
                <a:cs typeface="DM Sans"/>
                <a:sym typeface="DM Sans"/>
              </a:rPr>
              <a:t>Adds redundancy to the input data based on convolutional codes. This redundancy helps detect and correct errors during transmission.</a:t>
            </a:r>
          </a:p>
        </p:txBody>
      </p:sp>
      <p:sp>
        <p:nvSpPr>
          <p:cNvPr name="TextBox 14" id="14"/>
          <p:cNvSpPr txBox="true"/>
          <p:nvPr/>
        </p:nvSpPr>
        <p:spPr>
          <a:xfrm rot="0">
            <a:off x="7630724" y="3225069"/>
            <a:ext cx="5707036" cy="2082165"/>
          </a:xfrm>
          <a:prstGeom prst="rect">
            <a:avLst/>
          </a:prstGeom>
        </p:spPr>
        <p:txBody>
          <a:bodyPr anchor="t" rtlCol="false" tIns="0" lIns="0" bIns="0" rIns="0">
            <a:spAutoFit/>
          </a:bodyPr>
          <a:lstStyle/>
          <a:p>
            <a:pPr algn="just">
              <a:lnSpc>
                <a:spcPts val="3360"/>
              </a:lnSpc>
            </a:pPr>
            <a:r>
              <a:rPr lang="en-US" sz="2400" b="true">
                <a:solidFill>
                  <a:srgbClr val="FFFFFF"/>
                </a:solidFill>
                <a:latin typeface="DM Sans Bold"/>
                <a:ea typeface="DM Sans Bold"/>
                <a:cs typeface="DM Sans Bold"/>
                <a:sym typeface="DM Sans Bold"/>
              </a:rPr>
              <a:t>FEC Extended Tagged Decoder</a:t>
            </a:r>
          </a:p>
          <a:p>
            <a:pPr algn="just">
              <a:lnSpc>
                <a:spcPts val="3360"/>
              </a:lnSpc>
            </a:pPr>
          </a:p>
          <a:p>
            <a:pPr algn="just">
              <a:lnSpc>
                <a:spcPts val="3360"/>
              </a:lnSpc>
              <a:spcBef>
                <a:spcPct val="0"/>
              </a:spcBef>
            </a:pPr>
            <a:r>
              <a:rPr lang="en-US" sz="2400">
                <a:solidFill>
                  <a:srgbClr val="FFFFFF"/>
                </a:solidFill>
                <a:latin typeface="DM Sans"/>
                <a:ea typeface="DM Sans"/>
                <a:cs typeface="DM Sans"/>
                <a:sym typeface="DM Sans"/>
              </a:rPr>
              <a:t>Uses the redundant information to identify and correct errors in the received data, improving reliability.</a:t>
            </a:r>
          </a:p>
        </p:txBody>
      </p:sp>
      <p:sp>
        <p:nvSpPr>
          <p:cNvPr name="Freeform 15" id="15"/>
          <p:cNvSpPr/>
          <p:nvPr/>
        </p:nvSpPr>
        <p:spPr>
          <a:xfrm flipH="false" flipV="false" rot="0">
            <a:off x="13999291" y="6049653"/>
            <a:ext cx="3260009" cy="3207869"/>
          </a:xfrm>
          <a:custGeom>
            <a:avLst/>
            <a:gdLst/>
            <a:ahLst/>
            <a:cxnLst/>
            <a:rect r="r" b="b" t="t" l="l"/>
            <a:pathLst>
              <a:path h="3207869" w="3260009">
                <a:moveTo>
                  <a:pt x="0" y="0"/>
                </a:moveTo>
                <a:lnTo>
                  <a:pt x="3260009" y="0"/>
                </a:lnTo>
                <a:lnTo>
                  <a:pt x="3260009" y="3207869"/>
                </a:lnTo>
                <a:lnTo>
                  <a:pt x="0" y="3207869"/>
                </a:lnTo>
                <a:lnTo>
                  <a:pt x="0" y="0"/>
                </a:lnTo>
                <a:close/>
              </a:path>
            </a:pathLst>
          </a:custGeom>
          <a:blipFill>
            <a:blip r:embed="rId4"/>
            <a:stretch>
              <a:fillRect l="0" t="0" r="-94813" b="-3657"/>
            </a:stretch>
          </a:blipFill>
        </p:spPr>
      </p:sp>
      <p:sp>
        <p:nvSpPr>
          <p:cNvPr name="TextBox 16" id="16"/>
          <p:cNvSpPr txBox="true"/>
          <p:nvPr/>
        </p:nvSpPr>
        <p:spPr>
          <a:xfrm rot="0">
            <a:off x="1028700" y="8812701"/>
            <a:ext cx="13982117" cy="4057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Parameters:  Constraint length-7 ,  Rate-1/2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819162">
            <a:off x="15454546" y="574288"/>
            <a:ext cx="5298399" cy="11158167"/>
            <a:chOff x="0" y="0"/>
            <a:chExt cx="1395463" cy="2938776"/>
          </a:xfrm>
        </p:grpSpPr>
        <p:sp>
          <p:nvSpPr>
            <p:cNvPr name="Freeform 3" id="3"/>
            <p:cNvSpPr/>
            <p:nvPr/>
          </p:nvSpPr>
          <p:spPr>
            <a:xfrm flipH="false" flipV="false" rot="0">
              <a:off x="0" y="0"/>
              <a:ext cx="1395463" cy="2938776"/>
            </a:xfrm>
            <a:custGeom>
              <a:avLst/>
              <a:gdLst/>
              <a:ahLst/>
              <a:cxnLst/>
              <a:rect r="r" b="b" t="t" l="l"/>
              <a:pathLst>
                <a:path h="2938776" w="1395463">
                  <a:moveTo>
                    <a:pt x="0" y="0"/>
                  </a:moveTo>
                  <a:lnTo>
                    <a:pt x="1395463" y="0"/>
                  </a:lnTo>
                  <a:lnTo>
                    <a:pt x="1395463" y="2938776"/>
                  </a:lnTo>
                  <a:lnTo>
                    <a:pt x="0" y="2938776"/>
                  </a:lnTo>
                  <a:close/>
                </a:path>
              </a:pathLst>
            </a:custGeom>
            <a:solidFill>
              <a:srgbClr val="FFD012"/>
            </a:solidFill>
          </p:spPr>
        </p:sp>
        <p:sp>
          <p:nvSpPr>
            <p:cNvPr name="TextBox 4" id="4"/>
            <p:cNvSpPr txBox="true"/>
            <p:nvPr/>
          </p:nvSpPr>
          <p:spPr>
            <a:xfrm>
              <a:off x="0" y="-38100"/>
              <a:ext cx="1395463" cy="297687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3388774" y="5458621"/>
            <a:ext cx="2487902" cy="10719102"/>
            <a:chOff x="0" y="0"/>
            <a:chExt cx="655250" cy="2823138"/>
          </a:xfrm>
        </p:grpSpPr>
        <p:sp>
          <p:nvSpPr>
            <p:cNvPr name="Freeform 6" id="6"/>
            <p:cNvSpPr/>
            <p:nvPr/>
          </p:nvSpPr>
          <p:spPr>
            <a:xfrm flipH="false" flipV="false" rot="0">
              <a:off x="0" y="0"/>
              <a:ext cx="655250" cy="2823138"/>
            </a:xfrm>
            <a:custGeom>
              <a:avLst/>
              <a:gdLst/>
              <a:ahLst/>
              <a:cxnLst/>
              <a:rect r="r" b="b" t="t" l="l"/>
              <a:pathLst>
                <a:path h="2823138" w="655250">
                  <a:moveTo>
                    <a:pt x="0" y="0"/>
                  </a:moveTo>
                  <a:lnTo>
                    <a:pt x="655250" y="0"/>
                  </a:lnTo>
                  <a:lnTo>
                    <a:pt x="655250" y="2823138"/>
                  </a:lnTo>
                  <a:lnTo>
                    <a:pt x="0" y="2823138"/>
                  </a:lnTo>
                  <a:close/>
                </a:path>
              </a:pathLst>
            </a:custGeom>
            <a:solidFill>
              <a:srgbClr val="FFD012"/>
            </a:solidFill>
          </p:spPr>
        </p:sp>
        <p:sp>
          <p:nvSpPr>
            <p:cNvPr name="TextBox 7" id="7"/>
            <p:cNvSpPr txBox="true"/>
            <p:nvPr/>
          </p:nvSpPr>
          <p:spPr>
            <a:xfrm>
              <a:off x="0" y="-38100"/>
              <a:ext cx="655250" cy="286123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372334" y="5482400"/>
            <a:ext cx="12507309" cy="3198708"/>
          </a:xfrm>
          <a:custGeom>
            <a:avLst/>
            <a:gdLst/>
            <a:ahLst/>
            <a:cxnLst/>
            <a:rect r="r" b="b" t="t" l="l"/>
            <a:pathLst>
              <a:path h="3198708" w="12507309">
                <a:moveTo>
                  <a:pt x="0" y="0"/>
                </a:moveTo>
                <a:lnTo>
                  <a:pt x="12507308" y="0"/>
                </a:lnTo>
                <a:lnTo>
                  <a:pt x="12507308" y="3198709"/>
                </a:lnTo>
                <a:lnTo>
                  <a:pt x="0" y="3198709"/>
                </a:lnTo>
                <a:lnTo>
                  <a:pt x="0" y="0"/>
                </a:lnTo>
                <a:close/>
              </a:path>
            </a:pathLst>
          </a:custGeom>
          <a:blipFill>
            <a:blip r:embed="rId2"/>
            <a:stretch>
              <a:fillRect l="0" t="0" r="0" b="0"/>
            </a:stretch>
          </a:blipFill>
        </p:spPr>
      </p:sp>
      <p:sp>
        <p:nvSpPr>
          <p:cNvPr name="Freeform 9" id="9"/>
          <p:cNvSpPr/>
          <p:nvPr/>
        </p:nvSpPr>
        <p:spPr>
          <a:xfrm flipH="false" flipV="false" rot="0">
            <a:off x="9612618" y="1765288"/>
            <a:ext cx="7267024" cy="3306496"/>
          </a:xfrm>
          <a:custGeom>
            <a:avLst/>
            <a:gdLst/>
            <a:ahLst/>
            <a:cxnLst/>
            <a:rect r="r" b="b" t="t" l="l"/>
            <a:pathLst>
              <a:path h="3306496" w="7267024">
                <a:moveTo>
                  <a:pt x="0" y="0"/>
                </a:moveTo>
                <a:lnTo>
                  <a:pt x="7267024" y="0"/>
                </a:lnTo>
                <a:lnTo>
                  <a:pt x="7267024" y="3306496"/>
                </a:lnTo>
                <a:lnTo>
                  <a:pt x="0" y="3306496"/>
                </a:lnTo>
                <a:lnTo>
                  <a:pt x="0" y="0"/>
                </a:lnTo>
                <a:close/>
              </a:path>
            </a:pathLst>
          </a:custGeom>
          <a:blipFill>
            <a:blip r:embed="rId3"/>
            <a:stretch>
              <a:fillRect l="0" t="0" r="0" b="0"/>
            </a:stretch>
          </a:blipFill>
        </p:spPr>
      </p:sp>
      <p:sp>
        <p:nvSpPr>
          <p:cNvPr name="TextBox 10" id="10"/>
          <p:cNvSpPr txBox="true"/>
          <p:nvPr/>
        </p:nvSpPr>
        <p:spPr>
          <a:xfrm rot="0">
            <a:off x="1028700" y="689740"/>
            <a:ext cx="13611298" cy="849370"/>
          </a:xfrm>
          <a:prstGeom prst="rect">
            <a:avLst/>
          </a:prstGeom>
        </p:spPr>
        <p:txBody>
          <a:bodyPr anchor="t" rtlCol="false" tIns="0" lIns="0" bIns="0" rIns="0">
            <a:spAutoFit/>
          </a:bodyPr>
          <a:lstStyle/>
          <a:p>
            <a:pPr algn="l">
              <a:lnSpc>
                <a:spcPts val="6244"/>
              </a:lnSpc>
            </a:pPr>
            <a:r>
              <a:rPr lang="en-US" sz="6714" b="true">
                <a:solidFill>
                  <a:srgbClr val="FFD012"/>
                </a:solidFill>
                <a:latin typeface="Barlow Condensed Bold"/>
                <a:ea typeface="Barlow Condensed Bold"/>
                <a:cs typeface="Barlow Condensed Bold"/>
                <a:sym typeface="Barlow Condensed Bold"/>
              </a:rPr>
              <a:t>FRAMING</a:t>
            </a:r>
          </a:p>
        </p:txBody>
      </p:sp>
      <p:sp>
        <p:nvSpPr>
          <p:cNvPr name="TextBox 11" id="11"/>
          <p:cNvSpPr txBox="true"/>
          <p:nvPr/>
        </p:nvSpPr>
        <p:spPr>
          <a:xfrm rot="0">
            <a:off x="1028700" y="1804035"/>
            <a:ext cx="8115300" cy="1810385"/>
          </a:xfrm>
          <a:prstGeom prst="rect">
            <a:avLst/>
          </a:prstGeom>
        </p:spPr>
        <p:txBody>
          <a:bodyPr anchor="t" rtlCol="false" tIns="0" lIns="0" bIns="0" rIns="0">
            <a:spAutoFit/>
          </a:bodyPr>
          <a:lstStyle/>
          <a:p>
            <a:pPr algn="just">
              <a:lnSpc>
                <a:spcPts val="3640"/>
              </a:lnSpc>
              <a:spcBef>
                <a:spcPct val="0"/>
              </a:spcBef>
            </a:pPr>
            <a:r>
              <a:rPr lang="en-US" sz="2600">
                <a:solidFill>
                  <a:srgbClr val="FFFFFF"/>
                </a:solidFill>
                <a:latin typeface="DM Sans"/>
                <a:ea typeface="DM Sans"/>
                <a:cs typeface="DM Sans"/>
                <a:sym typeface="DM Sans"/>
              </a:rPr>
              <a:t>The </a:t>
            </a:r>
            <a:r>
              <a:rPr lang="en-US" b="true" sz="2600">
                <a:solidFill>
                  <a:srgbClr val="FFD012"/>
                </a:solidFill>
                <a:latin typeface="DM Sans Bold"/>
                <a:ea typeface="DM Sans Bold"/>
                <a:cs typeface="DM Sans Bold"/>
                <a:sym typeface="DM Sans Bold"/>
              </a:rPr>
              <a:t>Protocol Formatter block</a:t>
            </a:r>
            <a:r>
              <a:rPr lang="en-US" sz="2600">
                <a:solidFill>
                  <a:srgbClr val="FFFFFF"/>
                </a:solidFill>
                <a:latin typeface="DM Sans"/>
                <a:ea typeface="DM Sans"/>
                <a:cs typeface="DM Sans"/>
                <a:sym typeface="DM Sans"/>
              </a:rPr>
              <a:t> generates a header using a specified format and appends it to the tagged stream. Here we use a 32 bit (4 byte) access code.</a:t>
            </a:r>
          </a:p>
        </p:txBody>
      </p:sp>
      <p:sp>
        <p:nvSpPr>
          <p:cNvPr name="TextBox 12" id="12"/>
          <p:cNvSpPr txBox="true"/>
          <p:nvPr/>
        </p:nvSpPr>
        <p:spPr>
          <a:xfrm rot="0">
            <a:off x="1028700" y="3790315"/>
            <a:ext cx="8115300" cy="1353185"/>
          </a:xfrm>
          <a:prstGeom prst="rect">
            <a:avLst/>
          </a:prstGeom>
        </p:spPr>
        <p:txBody>
          <a:bodyPr anchor="t" rtlCol="false" tIns="0" lIns="0" bIns="0" rIns="0">
            <a:spAutoFit/>
          </a:bodyPr>
          <a:lstStyle/>
          <a:p>
            <a:pPr algn="just">
              <a:lnSpc>
                <a:spcPts val="3640"/>
              </a:lnSpc>
              <a:spcBef>
                <a:spcPct val="0"/>
              </a:spcBef>
            </a:pPr>
            <a:r>
              <a:rPr lang="en-US" sz="2600">
                <a:solidFill>
                  <a:srgbClr val="FFFFFF"/>
                </a:solidFill>
                <a:latin typeface="DM Sans"/>
                <a:ea typeface="DM Sans"/>
                <a:cs typeface="DM Sans"/>
                <a:sym typeface="DM Sans"/>
              </a:rPr>
              <a:t>The </a:t>
            </a:r>
            <a:r>
              <a:rPr lang="en-US" b="true" sz="2600">
                <a:solidFill>
                  <a:srgbClr val="FFD012"/>
                </a:solidFill>
                <a:latin typeface="DM Sans Bold"/>
                <a:ea typeface="DM Sans Bold"/>
                <a:cs typeface="DM Sans Bold"/>
                <a:sym typeface="DM Sans Bold"/>
              </a:rPr>
              <a:t>Tagged Stream Mux block</a:t>
            </a:r>
            <a:r>
              <a:rPr lang="en-US" sz="2600">
                <a:solidFill>
                  <a:srgbClr val="FFFFFF"/>
                </a:solidFill>
                <a:latin typeface="DM Sans"/>
                <a:ea typeface="DM Sans"/>
                <a:cs typeface="DM Sans"/>
                <a:sym typeface="DM Sans"/>
              </a:rPr>
              <a:t> combines the payload stream and the generated header stream into a single stream.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851271"/>
            <a:ext cx="10428663" cy="901405"/>
          </a:xfrm>
          <a:prstGeom prst="rect">
            <a:avLst/>
          </a:prstGeom>
        </p:spPr>
        <p:txBody>
          <a:bodyPr anchor="t" rtlCol="false" tIns="0" lIns="0" bIns="0" rIns="0">
            <a:spAutoFit/>
          </a:bodyPr>
          <a:lstStyle/>
          <a:p>
            <a:pPr algn="l">
              <a:lnSpc>
                <a:spcPts val="6641"/>
              </a:lnSpc>
            </a:pPr>
            <a:r>
              <a:rPr lang="en-US" sz="7140" b="true">
                <a:solidFill>
                  <a:srgbClr val="FFD012"/>
                </a:solidFill>
                <a:latin typeface="Barlow Condensed Bold"/>
                <a:ea typeface="Barlow Condensed Bold"/>
                <a:cs typeface="Barlow Condensed Bold"/>
                <a:sym typeface="Barlow Condensed Bold"/>
              </a:rPr>
              <a:t>CONSTELLATION MODULATOR</a:t>
            </a:r>
          </a:p>
        </p:txBody>
      </p:sp>
      <p:grpSp>
        <p:nvGrpSpPr>
          <p:cNvPr name="Group 3" id="3"/>
          <p:cNvGrpSpPr/>
          <p:nvPr/>
        </p:nvGrpSpPr>
        <p:grpSpPr>
          <a:xfrm rot="-8425853">
            <a:off x="15901568" y="489619"/>
            <a:ext cx="2062779" cy="1139978"/>
            <a:chOff x="0" y="0"/>
            <a:chExt cx="812800" cy="449187"/>
          </a:xfrm>
        </p:grpSpPr>
        <p:sp>
          <p:nvSpPr>
            <p:cNvPr name="Freeform 4" id="4"/>
            <p:cNvSpPr/>
            <p:nvPr/>
          </p:nvSpPr>
          <p:spPr>
            <a:xfrm flipH="false" flipV="false" rot="0">
              <a:off x="0" y="0"/>
              <a:ext cx="812800" cy="449187"/>
            </a:xfrm>
            <a:custGeom>
              <a:avLst/>
              <a:gdLst/>
              <a:ahLst/>
              <a:cxnLst/>
              <a:rect r="r" b="b" t="t" l="l"/>
              <a:pathLst>
                <a:path h="449187" w="812800">
                  <a:moveTo>
                    <a:pt x="406400" y="0"/>
                  </a:moveTo>
                  <a:lnTo>
                    <a:pt x="812800" y="449187"/>
                  </a:lnTo>
                  <a:lnTo>
                    <a:pt x="0" y="449187"/>
                  </a:lnTo>
                  <a:lnTo>
                    <a:pt x="406400" y="0"/>
                  </a:lnTo>
                  <a:close/>
                </a:path>
              </a:pathLst>
            </a:custGeom>
            <a:solidFill>
              <a:srgbClr val="FFD012"/>
            </a:solidFill>
          </p:spPr>
        </p:sp>
        <p:sp>
          <p:nvSpPr>
            <p:cNvPr name="TextBox 5" id="5"/>
            <p:cNvSpPr txBox="true"/>
            <p:nvPr/>
          </p:nvSpPr>
          <p:spPr>
            <a:xfrm>
              <a:off x="127000" y="170451"/>
              <a:ext cx="558800" cy="24665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2416759">
            <a:off x="16411013" y="-1004115"/>
            <a:ext cx="3285980" cy="1815970"/>
            <a:chOff x="0" y="0"/>
            <a:chExt cx="812800" cy="449187"/>
          </a:xfrm>
        </p:grpSpPr>
        <p:sp>
          <p:nvSpPr>
            <p:cNvPr name="Freeform 7" id="7"/>
            <p:cNvSpPr/>
            <p:nvPr/>
          </p:nvSpPr>
          <p:spPr>
            <a:xfrm flipH="false" flipV="false" rot="0">
              <a:off x="0" y="0"/>
              <a:ext cx="812800" cy="449187"/>
            </a:xfrm>
            <a:custGeom>
              <a:avLst/>
              <a:gdLst/>
              <a:ahLst/>
              <a:cxnLst/>
              <a:rect r="r" b="b" t="t" l="l"/>
              <a:pathLst>
                <a:path h="449187" w="812800">
                  <a:moveTo>
                    <a:pt x="406400" y="0"/>
                  </a:moveTo>
                  <a:lnTo>
                    <a:pt x="812800" y="449187"/>
                  </a:lnTo>
                  <a:lnTo>
                    <a:pt x="0" y="449187"/>
                  </a:lnTo>
                  <a:lnTo>
                    <a:pt x="406400" y="0"/>
                  </a:lnTo>
                  <a:close/>
                </a:path>
              </a:pathLst>
            </a:custGeom>
            <a:solidFill>
              <a:srgbClr val="FFD012"/>
            </a:solidFill>
          </p:spPr>
        </p:sp>
        <p:sp>
          <p:nvSpPr>
            <p:cNvPr name="TextBox 8" id="8"/>
            <p:cNvSpPr txBox="true"/>
            <p:nvPr/>
          </p:nvSpPr>
          <p:spPr>
            <a:xfrm>
              <a:off x="127000" y="170451"/>
              <a:ext cx="558800" cy="24665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2416759">
            <a:off x="14245698" y="-1089495"/>
            <a:ext cx="2954722" cy="1632903"/>
            <a:chOff x="0" y="0"/>
            <a:chExt cx="812800" cy="449187"/>
          </a:xfrm>
        </p:grpSpPr>
        <p:sp>
          <p:nvSpPr>
            <p:cNvPr name="Freeform 10" id="10"/>
            <p:cNvSpPr/>
            <p:nvPr/>
          </p:nvSpPr>
          <p:spPr>
            <a:xfrm flipH="false" flipV="false" rot="0">
              <a:off x="0" y="0"/>
              <a:ext cx="812800" cy="449187"/>
            </a:xfrm>
            <a:custGeom>
              <a:avLst/>
              <a:gdLst/>
              <a:ahLst/>
              <a:cxnLst/>
              <a:rect r="r" b="b" t="t" l="l"/>
              <a:pathLst>
                <a:path h="449187" w="812800">
                  <a:moveTo>
                    <a:pt x="406400" y="0"/>
                  </a:moveTo>
                  <a:lnTo>
                    <a:pt x="812800" y="449187"/>
                  </a:lnTo>
                  <a:lnTo>
                    <a:pt x="0" y="449187"/>
                  </a:lnTo>
                  <a:lnTo>
                    <a:pt x="406400" y="0"/>
                  </a:lnTo>
                  <a:close/>
                </a:path>
              </a:pathLst>
            </a:custGeom>
            <a:solidFill>
              <a:srgbClr val="FFD012"/>
            </a:solidFill>
          </p:spPr>
        </p:sp>
        <p:sp>
          <p:nvSpPr>
            <p:cNvPr name="TextBox 11" id="11"/>
            <p:cNvSpPr txBox="true"/>
            <p:nvPr/>
          </p:nvSpPr>
          <p:spPr>
            <a:xfrm>
              <a:off x="127000" y="170451"/>
              <a:ext cx="558800" cy="24665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2416759">
            <a:off x="17454502" y="1366334"/>
            <a:ext cx="1273196" cy="703621"/>
            <a:chOff x="0" y="0"/>
            <a:chExt cx="812800" cy="449187"/>
          </a:xfrm>
        </p:grpSpPr>
        <p:sp>
          <p:nvSpPr>
            <p:cNvPr name="Freeform 13" id="13"/>
            <p:cNvSpPr/>
            <p:nvPr/>
          </p:nvSpPr>
          <p:spPr>
            <a:xfrm flipH="false" flipV="false" rot="0">
              <a:off x="0" y="0"/>
              <a:ext cx="812800" cy="449187"/>
            </a:xfrm>
            <a:custGeom>
              <a:avLst/>
              <a:gdLst/>
              <a:ahLst/>
              <a:cxnLst/>
              <a:rect r="r" b="b" t="t" l="l"/>
              <a:pathLst>
                <a:path h="449187" w="812800">
                  <a:moveTo>
                    <a:pt x="406400" y="0"/>
                  </a:moveTo>
                  <a:lnTo>
                    <a:pt x="812800" y="449187"/>
                  </a:lnTo>
                  <a:lnTo>
                    <a:pt x="0" y="449187"/>
                  </a:lnTo>
                  <a:lnTo>
                    <a:pt x="406400" y="0"/>
                  </a:lnTo>
                  <a:close/>
                </a:path>
              </a:pathLst>
            </a:custGeom>
            <a:solidFill>
              <a:srgbClr val="FFD012"/>
            </a:solidFill>
          </p:spPr>
        </p:sp>
        <p:sp>
          <p:nvSpPr>
            <p:cNvPr name="TextBox 14" id="14"/>
            <p:cNvSpPr txBox="true"/>
            <p:nvPr/>
          </p:nvSpPr>
          <p:spPr>
            <a:xfrm>
              <a:off x="127000" y="170451"/>
              <a:ext cx="558800" cy="246651"/>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28700" y="3127372"/>
            <a:ext cx="13899573"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D012"/>
                </a:solidFill>
                <a:latin typeface="DM Sans Bold"/>
                <a:ea typeface="DM Sans Bold"/>
                <a:cs typeface="DM Sans Bold"/>
                <a:sym typeface="DM Sans Bold"/>
              </a:rPr>
              <a:t>CONSTELLATION</a:t>
            </a:r>
          </a:p>
        </p:txBody>
      </p:sp>
      <p:sp>
        <p:nvSpPr>
          <p:cNvPr name="TextBox 16" id="16"/>
          <p:cNvSpPr txBox="true"/>
          <p:nvPr/>
        </p:nvSpPr>
        <p:spPr>
          <a:xfrm rot="0">
            <a:off x="1028700" y="3740067"/>
            <a:ext cx="10677233" cy="8248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Defines the modulation type using a modulation object. Here we use QPSK. So, we map the bits to 4 symbols with 2 bits per symbol.</a:t>
            </a:r>
          </a:p>
        </p:txBody>
      </p:sp>
      <p:sp>
        <p:nvSpPr>
          <p:cNvPr name="TextBox 17" id="17"/>
          <p:cNvSpPr txBox="true"/>
          <p:nvPr/>
        </p:nvSpPr>
        <p:spPr>
          <a:xfrm rot="0">
            <a:off x="1028700" y="4876771"/>
            <a:ext cx="13899573"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D012"/>
                </a:solidFill>
                <a:latin typeface="DM Sans Bold"/>
                <a:ea typeface="DM Sans Bold"/>
                <a:cs typeface="DM Sans Bold"/>
                <a:sym typeface="DM Sans Bold"/>
              </a:rPr>
              <a:t>DIFFERENTIAL ENCODING</a:t>
            </a:r>
          </a:p>
        </p:txBody>
      </p:sp>
      <p:sp>
        <p:nvSpPr>
          <p:cNvPr name="TextBox 18" id="18"/>
          <p:cNvSpPr txBox="true"/>
          <p:nvPr/>
        </p:nvSpPr>
        <p:spPr>
          <a:xfrm rot="0">
            <a:off x="1028700" y="5489466"/>
            <a:ext cx="13086610" cy="4057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Here we set differential encoding to ‘Yes’</a:t>
            </a:r>
          </a:p>
        </p:txBody>
      </p:sp>
      <p:sp>
        <p:nvSpPr>
          <p:cNvPr name="TextBox 19" id="19"/>
          <p:cNvSpPr txBox="true"/>
          <p:nvPr/>
        </p:nvSpPr>
        <p:spPr>
          <a:xfrm rot="0">
            <a:off x="7572005" y="4876771"/>
            <a:ext cx="7092883"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D012"/>
                </a:solidFill>
                <a:latin typeface="DM Sans Bold"/>
                <a:ea typeface="DM Sans Bold"/>
                <a:cs typeface="DM Sans Bold"/>
                <a:sym typeface="DM Sans Bold"/>
              </a:rPr>
              <a:t>SAMPLES/SYMBOL</a:t>
            </a:r>
          </a:p>
        </p:txBody>
      </p:sp>
      <p:sp>
        <p:nvSpPr>
          <p:cNvPr name="TextBox 20" id="20"/>
          <p:cNvSpPr txBox="true"/>
          <p:nvPr/>
        </p:nvSpPr>
        <p:spPr>
          <a:xfrm rot="0">
            <a:off x="7572005" y="5489466"/>
            <a:ext cx="6678032" cy="4057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This upsamples the symbols with a factor of 4</a:t>
            </a:r>
          </a:p>
        </p:txBody>
      </p:sp>
      <p:sp>
        <p:nvSpPr>
          <p:cNvPr name="TextBox 21" id="21"/>
          <p:cNvSpPr txBox="true"/>
          <p:nvPr/>
        </p:nvSpPr>
        <p:spPr>
          <a:xfrm rot="0">
            <a:off x="1028700" y="2035807"/>
            <a:ext cx="11701831" cy="8248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The constellation modulator block modulates a stream of bits into complex baseband symbols. It has the following parameters.</a:t>
            </a:r>
          </a:p>
        </p:txBody>
      </p:sp>
      <p:sp>
        <p:nvSpPr>
          <p:cNvPr name="Freeform 22" id="22"/>
          <p:cNvSpPr/>
          <p:nvPr/>
        </p:nvSpPr>
        <p:spPr>
          <a:xfrm flipH="false" flipV="false" rot="0">
            <a:off x="10818370" y="6228606"/>
            <a:ext cx="4956446" cy="2636829"/>
          </a:xfrm>
          <a:custGeom>
            <a:avLst/>
            <a:gdLst/>
            <a:ahLst/>
            <a:cxnLst/>
            <a:rect r="r" b="b" t="t" l="l"/>
            <a:pathLst>
              <a:path h="2636829" w="4956446">
                <a:moveTo>
                  <a:pt x="0" y="0"/>
                </a:moveTo>
                <a:lnTo>
                  <a:pt x="4956446" y="0"/>
                </a:lnTo>
                <a:lnTo>
                  <a:pt x="4956446" y="2636829"/>
                </a:lnTo>
                <a:lnTo>
                  <a:pt x="0" y="2636829"/>
                </a:lnTo>
                <a:lnTo>
                  <a:pt x="0" y="0"/>
                </a:lnTo>
                <a:close/>
              </a:path>
            </a:pathLst>
          </a:custGeom>
          <a:blipFill>
            <a:blip r:embed="rId2"/>
            <a:stretch>
              <a:fillRect l="0" t="0" r="0" b="0"/>
            </a:stretch>
          </a:blipFill>
        </p:spPr>
      </p:sp>
      <p:sp>
        <p:nvSpPr>
          <p:cNvPr name="Freeform 23" id="23"/>
          <p:cNvSpPr/>
          <p:nvPr/>
        </p:nvSpPr>
        <p:spPr>
          <a:xfrm flipH="false" flipV="false" rot="0">
            <a:off x="13051250" y="1658790"/>
            <a:ext cx="3621036" cy="3284656"/>
          </a:xfrm>
          <a:custGeom>
            <a:avLst/>
            <a:gdLst/>
            <a:ahLst/>
            <a:cxnLst/>
            <a:rect r="r" b="b" t="t" l="l"/>
            <a:pathLst>
              <a:path h="3284656" w="3621036">
                <a:moveTo>
                  <a:pt x="0" y="0"/>
                </a:moveTo>
                <a:lnTo>
                  <a:pt x="3621036" y="0"/>
                </a:lnTo>
                <a:lnTo>
                  <a:pt x="3621036" y="3284656"/>
                </a:lnTo>
                <a:lnTo>
                  <a:pt x="0" y="3284656"/>
                </a:lnTo>
                <a:lnTo>
                  <a:pt x="0" y="0"/>
                </a:lnTo>
                <a:close/>
              </a:path>
            </a:pathLst>
          </a:custGeom>
          <a:blipFill>
            <a:blip r:embed="rId3"/>
            <a:stretch>
              <a:fillRect l="0" t="0" r="0" b="0"/>
            </a:stretch>
          </a:blipFill>
        </p:spPr>
      </p:sp>
      <p:sp>
        <p:nvSpPr>
          <p:cNvPr name="TextBox 24" id="24"/>
          <p:cNvSpPr txBox="true"/>
          <p:nvPr/>
        </p:nvSpPr>
        <p:spPr>
          <a:xfrm rot="0">
            <a:off x="1028700" y="6335727"/>
            <a:ext cx="13899573" cy="523875"/>
          </a:xfrm>
          <a:prstGeom prst="rect">
            <a:avLst/>
          </a:prstGeom>
        </p:spPr>
        <p:txBody>
          <a:bodyPr anchor="t" rtlCol="false" tIns="0" lIns="0" bIns="0" rIns="0">
            <a:spAutoFit/>
          </a:bodyPr>
          <a:lstStyle/>
          <a:p>
            <a:pPr algn="just">
              <a:lnSpc>
                <a:spcPts val="4200"/>
              </a:lnSpc>
              <a:spcBef>
                <a:spcPct val="0"/>
              </a:spcBef>
            </a:pPr>
            <a:r>
              <a:rPr lang="en-US" b="true" sz="3000">
                <a:solidFill>
                  <a:srgbClr val="FFD012"/>
                </a:solidFill>
                <a:latin typeface="DM Sans Bold"/>
                <a:ea typeface="DM Sans Bold"/>
                <a:cs typeface="DM Sans Bold"/>
                <a:sym typeface="DM Sans Bold"/>
              </a:rPr>
              <a:t>EXCESS BANDWIDTH</a:t>
            </a:r>
          </a:p>
        </p:txBody>
      </p:sp>
      <p:sp>
        <p:nvSpPr>
          <p:cNvPr name="TextBox 25" id="25"/>
          <p:cNvSpPr txBox="true"/>
          <p:nvPr/>
        </p:nvSpPr>
        <p:spPr>
          <a:xfrm rot="0">
            <a:off x="1028700" y="6948422"/>
            <a:ext cx="8115300" cy="12439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Uses a root-raised cosine (RRC) filter with a roll-off of 0.5Hz for pulse shaping. This helps to minimize inter-symbol interference (ISI).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819162">
            <a:off x="15073546" y="574288"/>
            <a:ext cx="5298399" cy="11158167"/>
            <a:chOff x="0" y="0"/>
            <a:chExt cx="1395463" cy="2938776"/>
          </a:xfrm>
        </p:grpSpPr>
        <p:sp>
          <p:nvSpPr>
            <p:cNvPr name="Freeform 3" id="3"/>
            <p:cNvSpPr/>
            <p:nvPr/>
          </p:nvSpPr>
          <p:spPr>
            <a:xfrm flipH="false" flipV="false" rot="0">
              <a:off x="0" y="0"/>
              <a:ext cx="1395463" cy="2938776"/>
            </a:xfrm>
            <a:custGeom>
              <a:avLst/>
              <a:gdLst/>
              <a:ahLst/>
              <a:cxnLst/>
              <a:rect r="r" b="b" t="t" l="l"/>
              <a:pathLst>
                <a:path h="2938776" w="1395463">
                  <a:moveTo>
                    <a:pt x="0" y="0"/>
                  </a:moveTo>
                  <a:lnTo>
                    <a:pt x="1395463" y="0"/>
                  </a:lnTo>
                  <a:lnTo>
                    <a:pt x="1395463" y="2938776"/>
                  </a:lnTo>
                  <a:lnTo>
                    <a:pt x="0" y="2938776"/>
                  </a:lnTo>
                  <a:close/>
                </a:path>
              </a:pathLst>
            </a:custGeom>
            <a:solidFill>
              <a:srgbClr val="FFD012"/>
            </a:solidFill>
          </p:spPr>
        </p:sp>
        <p:sp>
          <p:nvSpPr>
            <p:cNvPr name="TextBox 4" id="4"/>
            <p:cNvSpPr txBox="true"/>
            <p:nvPr/>
          </p:nvSpPr>
          <p:spPr>
            <a:xfrm>
              <a:off x="0" y="-38100"/>
              <a:ext cx="1395463" cy="297687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3388774" y="5458621"/>
            <a:ext cx="2487902" cy="10719102"/>
            <a:chOff x="0" y="0"/>
            <a:chExt cx="655250" cy="2823138"/>
          </a:xfrm>
        </p:grpSpPr>
        <p:sp>
          <p:nvSpPr>
            <p:cNvPr name="Freeform 6" id="6"/>
            <p:cNvSpPr/>
            <p:nvPr/>
          </p:nvSpPr>
          <p:spPr>
            <a:xfrm flipH="false" flipV="false" rot="0">
              <a:off x="0" y="0"/>
              <a:ext cx="655250" cy="2823138"/>
            </a:xfrm>
            <a:custGeom>
              <a:avLst/>
              <a:gdLst/>
              <a:ahLst/>
              <a:cxnLst/>
              <a:rect r="r" b="b" t="t" l="l"/>
              <a:pathLst>
                <a:path h="2823138" w="655250">
                  <a:moveTo>
                    <a:pt x="0" y="0"/>
                  </a:moveTo>
                  <a:lnTo>
                    <a:pt x="655250" y="0"/>
                  </a:lnTo>
                  <a:lnTo>
                    <a:pt x="655250" y="2823138"/>
                  </a:lnTo>
                  <a:lnTo>
                    <a:pt x="0" y="2823138"/>
                  </a:lnTo>
                  <a:close/>
                </a:path>
              </a:pathLst>
            </a:custGeom>
            <a:solidFill>
              <a:srgbClr val="FFD012"/>
            </a:solidFill>
          </p:spPr>
        </p:sp>
        <p:sp>
          <p:nvSpPr>
            <p:cNvPr name="TextBox 7" id="7"/>
            <p:cNvSpPr txBox="true"/>
            <p:nvPr/>
          </p:nvSpPr>
          <p:spPr>
            <a:xfrm>
              <a:off x="0" y="-38100"/>
              <a:ext cx="655250" cy="286123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659929" y="4505874"/>
            <a:ext cx="6761149" cy="3735059"/>
          </a:xfrm>
          <a:custGeom>
            <a:avLst/>
            <a:gdLst/>
            <a:ahLst/>
            <a:cxnLst/>
            <a:rect r="r" b="b" t="t" l="l"/>
            <a:pathLst>
              <a:path h="3735059" w="6761149">
                <a:moveTo>
                  <a:pt x="0" y="0"/>
                </a:moveTo>
                <a:lnTo>
                  <a:pt x="6761150" y="0"/>
                </a:lnTo>
                <a:lnTo>
                  <a:pt x="6761150" y="3735060"/>
                </a:lnTo>
                <a:lnTo>
                  <a:pt x="0" y="3735060"/>
                </a:lnTo>
                <a:lnTo>
                  <a:pt x="0" y="0"/>
                </a:lnTo>
                <a:close/>
              </a:path>
            </a:pathLst>
          </a:custGeom>
          <a:blipFill>
            <a:blip r:embed="rId2"/>
            <a:stretch>
              <a:fillRect l="0" t="0" r="0" b="0"/>
            </a:stretch>
          </a:blipFill>
        </p:spPr>
      </p:sp>
      <p:sp>
        <p:nvSpPr>
          <p:cNvPr name="Freeform 9" id="9"/>
          <p:cNvSpPr/>
          <p:nvPr/>
        </p:nvSpPr>
        <p:spPr>
          <a:xfrm flipH="false" flipV="false" rot="0">
            <a:off x="12248724" y="1028700"/>
            <a:ext cx="4782547" cy="3292657"/>
          </a:xfrm>
          <a:custGeom>
            <a:avLst/>
            <a:gdLst/>
            <a:ahLst/>
            <a:cxnLst/>
            <a:rect r="r" b="b" t="t" l="l"/>
            <a:pathLst>
              <a:path h="3292657" w="4782547">
                <a:moveTo>
                  <a:pt x="0" y="0"/>
                </a:moveTo>
                <a:lnTo>
                  <a:pt x="4782547" y="0"/>
                </a:lnTo>
                <a:lnTo>
                  <a:pt x="4782547" y="3292657"/>
                </a:lnTo>
                <a:lnTo>
                  <a:pt x="0" y="3292657"/>
                </a:lnTo>
                <a:lnTo>
                  <a:pt x="0" y="0"/>
                </a:lnTo>
                <a:close/>
              </a:path>
            </a:pathLst>
          </a:custGeom>
          <a:blipFill>
            <a:blip r:embed="rId3"/>
            <a:stretch>
              <a:fillRect l="0" t="0" r="0" b="0"/>
            </a:stretch>
          </a:blipFill>
        </p:spPr>
      </p:sp>
      <p:sp>
        <p:nvSpPr>
          <p:cNvPr name="TextBox 10" id="10"/>
          <p:cNvSpPr txBox="true"/>
          <p:nvPr/>
        </p:nvSpPr>
        <p:spPr>
          <a:xfrm rot="0">
            <a:off x="1028700" y="689740"/>
            <a:ext cx="13611298" cy="849370"/>
          </a:xfrm>
          <a:prstGeom prst="rect">
            <a:avLst/>
          </a:prstGeom>
        </p:spPr>
        <p:txBody>
          <a:bodyPr anchor="t" rtlCol="false" tIns="0" lIns="0" bIns="0" rIns="0">
            <a:spAutoFit/>
          </a:bodyPr>
          <a:lstStyle/>
          <a:p>
            <a:pPr algn="l">
              <a:lnSpc>
                <a:spcPts val="6244"/>
              </a:lnSpc>
            </a:pPr>
            <a:r>
              <a:rPr lang="en-US" sz="6714" b="true">
                <a:solidFill>
                  <a:srgbClr val="FFD012"/>
                </a:solidFill>
                <a:latin typeface="Barlow Condensed Bold"/>
                <a:ea typeface="Barlow Condensed Bold"/>
                <a:cs typeface="Barlow Condensed Bold"/>
                <a:sym typeface="Barlow Condensed Bold"/>
              </a:rPr>
              <a:t>USING SYMBOL SYNC BLOCK</a:t>
            </a:r>
          </a:p>
        </p:txBody>
      </p:sp>
      <p:sp>
        <p:nvSpPr>
          <p:cNvPr name="TextBox 11" id="11"/>
          <p:cNvSpPr txBox="true"/>
          <p:nvPr/>
        </p:nvSpPr>
        <p:spPr>
          <a:xfrm rot="0">
            <a:off x="1028700" y="1971579"/>
            <a:ext cx="10862756" cy="12439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The Symbol Sync block is used for accurate clock recovery and synchronization of symbols in the received signal. It adjusts for timing offsets and ensures symbols are correctly sampled at their optimal points.</a:t>
            </a:r>
          </a:p>
        </p:txBody>
      </p:sp>
      <p:sp>
        <p:nvSpPr>
          <p:cNvPr name="TextBox 12" id="12"/>
          <p:cNvSpPr txBox="true"/>
          <p:nvPr/>
        </p:nvSpPr>
        <p:spPr>
          <a:xfrm rot="0">
            <a:off x="1028700" y="3644169"/>
            <a:ext cx="8963576" cy="4596765"/>
          </a:xfrm>
          <a:prstGeom prst="rect">
            <a:avLst/>
          </a:prstGeom>
        </p:spPr>
        <p:txBody>
          <a:bodyPr anchor="t" rtlCol="false" tIns="0" lIns="0" bIns="0" rIns="0">
            <a:spAutoFit/>
          </a:bodyPr>
          <a:lstStyle/>
          <a:p>
            <a:pPr algn="just">
              <a:lnSpc>
                <a:spcPts val="3360"/>
              </a:lnSpc>
            </a:pPr>
            <a:r>
              <a:rPr lang="en-US" sz="2400">
                <a:solidFill>
                  <a:srgbClr val="FFFFFF"/>
                </a:solidFill>
                <a:latin typeface="DM Sans"/>
                <a:ea typeface="DM Sans"/>
                <a:cs typeface="DM Sans"/>
                <a:sym typeface="DM Sans"/>
              </a:rPr>
              <a:t>Why Used Instead of Polyphase Clock:</a:t>
            </a:r>
          </a:p>
          <a:p>
            <a:pPr algn="just" marL="518162" indent="-259081" lvl="1">
              <a:lnSpc>
                <a:spcPts val="3360"/>
              </a:lnSpc>
              <a:buAutoNum type="arabicPeriod" startAt="1"/>
            </a:pPr>
            <a:r>
              <a:rPr lang="en-US" sz="2400">
                <a:solidFill>
                  <a:srgbClr val="FFFFFF"/>
                </a:solidFill>
                <a:latin typeface="DM Sans"/>
                <a:ea typeface="DM Sans"/>
                <a:cs typeface="DM Sans"/>
                <a:sym typeface="DM Sans"/>
              </a:rPr>
              <a:t>Flexibility: Symbol Sync supports various synchronization algorithms, offering better adaptability to different modulation schemes like BPSK.</a:t>
            </a:r>
          </a:p>
          <a:p>
            <a:pPr algn="just" marL="518162" indent="-259081" lvl="1">
              <a:lnSpc>
                <a:spcPts val="3360"/>
              </a:lnSpc>
              <a:buAutoNum type="arabicPeriod" startAt="1"/>
            </a:pPr>
            <a:r>
              <a:rPr lang="en-US" sz="2400">
                <a:solidFill>
                  <a:srgbClr val="FFFFFF"/>
                </a:solidFill>
                <a:latin typeface="DM Sans"/>
                <a:ea typeface="DM Sans"/>
                <a:cs typeface="DM Sans"/>
                <a:sym typeface="DM Sans"/>
              </a:rPr>
              <a:t>Ease of Configuration: Provides a simplified interface for fine-tuning parameters compared to the more complex polyphase clock approach.</a:t>
            </a:r>
          </a:p>
          <a:p>
            <a:pPr algn="just" marL="518162" indent="-259081" lvl="1">
              <a:lnSpc>
                <a:spcPts val="3360"/>
              </a:lnSpc>
              <a:spcBef>
                <a:spcPct val="0"/>
              </a:spcBef>
              <a:buAutoNum type="arabicPeriod" startAt="1"/>
            </a:pPr>
            <a:r>
              <a:rPr lang="en-US" sz="2400">
                <a:solidFill>
                  <a:srgbClr val="FFFFFF"/>
                </a:solidFill>
                <a:latin typeface="DM Sans"/>
                <a:ea typeface="DM Sans"/>
                <a:cs typeface="DM Sans"/>
                <a:sym typeface="DM Sans"/>
              </a:rPr>
              <a:t>Improved Performance: Offers higher accuracy and stability in symbol timing recovery, essential for reliable data decoding in your project.</a:t>
            </a:r>
          </a:p>
          <a:p>
            <a:pPr algn="just">
              <a:lnSpc>
                <a:spcPts val="336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84843" y="625302"/>
            <a:ext cx="887714" cy="835229"/>
            <a:chOff x="0" y="0"/>
            <a:chExt cx="742392" cy="698500"/>
          </a:xfrm>
        </p:grpSpPr>
        <p:sp>
          <p:nvSpPr>
            <p:cNvPr name="Freeform 3" id="3"/>
            <p:cNvSpPr/>
            <p:nvPr/>
          </p:nvSpPr>
          <p:spPr>
            <a:xfrm flipH="false" flipV="false" rot="0">
              <a:off x="0" y="0"/>
              <a:ext cx="742392" cy="698500"/>
            </a:xfrm>
            <a:custGeom>
              <a:avLst/>
              <a:gdLst/>
              <a:ahLst/>
              <a:cxnLst/>
              <a:rect r="r" b="b" t="t" l="l"/>
              <a:pathLst>
                <a:path h="698500" w="742392">
                  <a:moveTo>
                    <a:pt x="742392" y="349250"/>
                  </a:moveTo>
                  <a:lnTo>
                    <a:pt x="539192" y="698500"/>
                  </a:lnTo>
                  <a:lnTo>
                    <a:pt x="203200" y="698500"/>
                  </a:lnTo>
                  <a:lnTo>
                    <a:pt x="0" y="349250"/>
                  </a:lnTo>
                  <a:lnTo>
                    <a:pt x="203200" y="0"/>
                  </a:lnTo>
                  <a:lnTo>
                    <a:pt x="539192" y="0"/>
                  </a:lnTo>
                  <a:lnTo>
                    <a:pt x="742392" y="349250"/>
                  </a:lnTo>
                  <a:close/>
                </a:path>
              </a:pathLst>
            </a:custGeom>
            <a:solidFill>
              <a:srgbClr val="FFD012"/>
            </a:solidFill>
          </p:spPr>
        </p:sp>
        <p:sp>
          <p:nvSpPr>
            <p:cNvPr name="TextBox 4" id="4"/>
            <p:cNvSpPr txBox="true"/>
            <p:nvPr/>
          </p:nvSpPr>
          <p:spPr>
            <a:xfrm>
              <a:off x="114300" y="-38100"/>
              <a:ext cx="513792" cy="7366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23671" y="3526643"/>
            <a:ext cx="17530899" cy="3243216"/>
          </a:xfrm>
          <a:custGeom>
            <a:avLst/>
            <a:gdLst/>
            <a:ahLst/>
            <a:cxnLst/>
            <a:rect r="r" b="b" t="t" l="l"/>
            <a:pathLst>
              <a:path h="3243216" w="17530899">
                <a:moveTo>
                  <a:pt x="0" y="0"/>
                </a:moveTo>
                <a:lnTo>
                  <a:pt x="17530899" y="0"/>
                </a:lnTo>
                <a:lnTo>
                  <a:pt x="17530899" y="3243216"/>
                </a:lnTo>
                <a:lnTo>
                  <a:pt x="0" y="3243216"/>
                </a:lnTo>
                <a:lnTo>
                  <a:pt x="0" y="0"/>
                </a:lnTo>
                <a:close/>
              </a:path>
            </a:pathLst>
          </a:custGeom>
          <a:blipFill>
            <a:blip r:embed="rId2"/>
            <a:stretch>
              <a:fillRect l="0" t="0" r="0" b="0"/>
            </a:stretch>
          </a:blipFill>
        </p:spPr>
      </p:sp>
      <p:grpSp>
        <p:nvGrpSpPr>
          <p:cNvPr name="Group 6" id="6"/>
          <p:cNvGrpSpPr/>
          <p:nvPr/>
        </p:nvGrpSpPr>
        <p:grpSpPr>
          <a:xfrm rot="0">
            <a:off x="8572421" y="7379151"/>
            <a:ext cx="971903" cy="835229"/>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16013" y="7301774"/>
            <a:ext cx="971903" cy="835229"/>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600335" y="1042916"/>
            <a:ext cx="971903" cy="835229"/>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14" id="1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5182093">
            <a:off x="264535" y="3308789"/>
            <a:ext cx="1542329" cy="435708"/>
          </a:xfrm>
          <a:custGeom>
            <a:avLst/>
            <a:gdLst/>
            <a:ahLst/>
            <a:cxnLst/>
            <a:rect r="r" b="b" t="t" l="l"/>
            <a:pathLst>
              <a:path h="435708" w="1542329">
                <a:moveTo>
                  <a:pt x="0" y="0"/>
                </a:moveTo>
                <a:lnTo>
                  <a:pt x="1542329" y="0"/>
                </a:lnTo>
                <a:lnTo>
                  <a:pt x="1542329" y="435708"/>
                </a:lnTo>
                <a:lnTo>
                  <a:pt x="0" y="4357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9799894" y="7359036"/>
            <a:ext cx="7243701" cy="20821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The Differential Decoder block decodes data that was encoded using differential encoding. It recovers the original bit sequence by comparing the phase or state changes between consecutive symbols.</a:t>
            </a:r>
          </a:p>
        </p:txBody>
      </p:sp>
      <p:sp>
        <p:nvSpPr>
          <p:cNvPr name="Freeform 17" id="17"/>
          <p:cNvSpPr/>
          <p:nvPr/>
        </p:nvSpPr>
        <p:spPr>
          <a:xfrm flipH="false" flipV="true" rot="-2456452">
            <a:off x="2793743" y="6109788"/>
            <a:ext cx="1789010" cy="505395"/>
          </a:xfrm>
          <a:custGeom>
            <a:avLst/>
            <a:gdLst/>
            <a:ahLst/>
            <a:cxnLst/>
            <a:rect r="r" b="b" t="t" l="l"/>
            <a:pathLst>
              <a:path h="505395" w="1789010">
                <a:moveTo>
                  <a:pt x="0" y="505395"/>
                </a:moveTo>
                <a:lnTo>
                  <a:pt x="1789009" y="505395"/>
                </a:lnTo>
                <a:lnTo>
                  <a:pt x="1789009" y="0"/>
                </a:lnTo>
                <a:lnTo>
                  <a:pt x="0" y="0"/>
                </a:lnTo>
                <a:lnTo>
                  <a:pt x="0" y="5053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true" rot="-5196589">
            <a:off x="10604201" y="6066321"/>
            <a:ext cx="1654314" cy="467344"/>
          </a:xfrm>
          <a:custGeom>
            <a:avLst/>
            <a:gdLst/>
            <a:ahLst/>
            <a:cxnLst/>
            <a:rect r="r" b="b" t="t" l="l"/>
            <a:pathLst>
              <a:path h="467344" w="1654314">
                <a:moveTo>
                  <a:pt x="0" y="467344"/>
                </a:moveTo>
                <a:lnTo>
                  <a:pt x="1654314" y="467344"/>
                </a:lnTo>
                <a:lnTo>
                  <a:pt x="1654314" y="0"/>
                </a:lnTo>
                <a:lnTo>
                  <a:pt x="0" y="0"/>
                </a:lnTo>
                <a:lnTo>
                  <a:pt x="0" y="46734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7045211">
            <a:off x="9404066" y="3081106"/>
            <a:ext cx="1359552" cy="384073"/>
          </a:xfrm>
          <a:custGeom>
            <a:avLst/>
            <a:gdLst/>
            <a:ahLst/>
            <a:cxnLst/>
            <a:rect r="r" b="b" t="t" l="l"/>
            <a:pathLst>
              <a:path h="384073" w="1359552">
                <a:moveTo>
                  <a:pt x="0" y="0"/>
                </a:moveTo>
                <a:lnTo>
                  <a:pt x="1359552" y="0"/>
                </a:lnTo>
                <a:lnTo>
                  <a:pt x="1359552" y="384074"/>
                </a:lnTo>
                <a:lnTo>
                  <a:pt x="0" y="384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10628249" y="976497"/>
            <a:ext cx="5082190" cy="20821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The Constellation Decoder block Maps received complex symbols back to their corresponding bit sequences according to QPSK modulation we defined earlier.</a:t>
            </a:r>
          </a:p>
        </p:txBody>
      </p:sp>
      <p:sp>
        <p:nvSpPr>
          <p:cNvPr name="TextBox 21" id="21"/>
          <p:cNvSpPr txBox="true"/>
          <p:nvPr/>
        </p:nvSpPr>
        <p:spPr>
          <a:xfrm rot="0">
            <a:off x="1676050" y="577677"/>
            <a:ext cx="6906578" cy="25012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The Linear Equalizer block compensates for channel distortions like multipath fading or inter-symbol interference (ISI). Here it uses a CMA algorithm (Constant Modulus Algorithm). This corrects the error of diffrent amplitudes in the constellation diagram.</a:t>
            </a:r>
          </a:p>
        </p:txBody>
      </p:sp>
      <p:sp>
        <p:nvSpPr>
          <p:cNvPr name="TextBox 22" id="22"/>
          <p:cNvSpPr txBox="true"/>
          <p:nvPr/>
        </p:nvSpPr>
        <p:spPr>
          <a:xfrm rot="0">
            <a:off x="1959429" y="7254149"/>
            <a:ext cx="5090461" cy="20821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The Costas Loop block is used for carrier frequency and phase synchronization. It tracks and corrects phase offsets in the received signal.</a:t>
            </a:r>
          </a:p>
        </p:txBody>
      </p:sp>
      <p:sp>
        <p:nvSpPr>
          <p:cNvPr name="TextBox 23" id="23"/>
          <p:cNvSpPr txBox="true"/>
          <p:nvPr/>
        </p:nvSpPr>
        <p:spPr>
          <a:xfrm rot="0">
            <a:off x="533685" y="742715"/>
            <a:ext cx="990031" cy="543252"/>
          </a:xfrm>
          <a:prstGeom prst="rect">
            <a:avLst/>
          </a:prstGeom>
        </p:spPr>
        <p:txBody>
          <a:bodyPr anchor="t" rtlCol="false" tIns="0" lIns="0" bIns="0" rIns="0">
            <a:spAutoFit/>
          </a:bodyPr>
          <a:lstStyle/>
          <a:p>
            <a:pPr algn="ctr">
              <a:lnSpc>
                <a:spcPts val="4560"/>
              </a:lnSpc>
            </a:pPr>
            <a:r>
              <a:rPr lang="en-US" b="true" sz="3257">
                <a:solidFill>
                  <a:srgbClr val="002038"/>
                </a:solidFill>
                <a:latin typeface="DM Sans Bold"/>
                <a:ea typeface="DM Sans Bold"/>
                <a:cs typeface="DM Sans Bold"/>
                <a:sym typeface="DM Sans Bold"/>
              </a:rPr>
              <a:t>1</a:t>
            </a:r>
          </a:p>
        </p:txBody>
      </p:sp>
      <p:sp>
        <p:nvSpPr>
          <p:cNvPr name="TextBox 24" id="24"/>
          <p:cNvSpPr txBox="true"/>
          <p:nvPr/>
        </p:nvSpPr>
        <p:spPr>
          <a:xfrm rot="0">
            <a:off x="8516411" y="7496565"/>
            <a:ext cx="1083924" cy="543252"/>
          </a:xfrm>
          <a:prstGeom prst="rect">
            <a:avLst/>
          </a:prstGeom>
        </p:spPr>
        <p:txBody>
          <a:bodyPr anchor="t" rtlCol="false" tIns="0" lIns="0" bIns="0" rIns="0">
            <a:spAutoFit/>
          </a:bodyPr>
          <a:lstStyle/>
          <a:p>
            <a:pPr algn="ctr">
              <a:lnSpc>
                <a:spcPts val="4560"/>
              </a:lnSpc>
            </a:pPr>
            <a:r>
              <a:rPr lang="en-US" b="true" sz="3257">
                <a:solidFill>
                  <a:srgbClr val="002038"/>
                </a:solidFill>
                <a:latin typeface="DM Sans Bold"/>
                <a:ea typeface="DM Sans Bold"/>
                <a:cs typeface="DM Sans Bold"/>
                <a:sym typeface="DM Sans Bold"/>
              </a:rPr>
              <a:t>4</a:t>
            </a:r>
          </a:p>
        </p:txBody>
      </p:sp>
      <p:sp>
        <p:nvSpPr>
          <p:cNvPr name="TextBox 25" id="25"/>
          <p:cNvSpPr txBox="true"/>
          <p:nvPr/>
        </p:nvSpPr>
        <p:spPr>
          <a:xfrm rot="0">
            <a:off x="760002" y="7419187"/>
            <a:ext cx="1083924" cy="543252"/>
          </a:xfrm>
          <a:prstGeom prst="rect">
            <a:avLst/>
          </a:prstGeom>
        </p:spPr>
        <p:txBody>
          <a:bodyPr anchor="t" rtlCol="false" tIns="0" lIns="0" bIns="0" rIns="0">
            <a:spAutoFit/>
          </a:bodyPr>
          <a:lstStyle/>
          <a:p>
            <a:pPr algn="ctr">
              <a:lnSpc>
                <a:spcPts val="4560"/>
              </a:lnSpc>
            </a:pPr>
            <a:r>
              <a:rPr lang="en-US" b="true" sz="3257">
                <a:solidFill>
                  <a:srgbClr val="002038"/>
                </a:solidFill>
                <a:latin typeface="DM Sans Bold"/>
                <a:ea typeface="DM Sans Bold"/>
                <a:cs typeface="DM Sans Bold"/>
                <a:sym typeface="DM Sans Bold"/>
              </a:rPr>
              <a:t>2</a:t>
            </a:r>
          </a:p>
        </p:txBody>
      </p:sp>
      <p:sp>
        <p:nvSpPr>
          <p:cNvPr name="TextBox 26" id="26"/>
          <p:cNvSpPr txBox="true"/>
          <p:nvPr/>
        </p:nvSpPr>
        <p:spPr>
          <a:xfrm rot="0">
            <a:off x="9544325" y="1160330"/>
            <a:ext cx="1083924" cy="543252"/>
          </a:xfrm>
          <a:prstGeom prst="rect">
            <a:avLst/>
          </a:prstGeom>
        </p:spPr>
        <p:txBody>
          <a:bodyPr anchor="t" rtlCol="false" tIns="0" lIns="0" bIns="0" rIns="0">
            <a:spAutoFit/>
          </a:bodyPr>
          <a:lstStyle/>
          <a:p>
            <a:pPr algn="ctr">
              <a:lnSpc>
                <a:spcPts val="4560"/>
              </a:lnSpc>
            </a:pPr>
            <a:r>
              <a:rPr lang="en-US" b="true" sz="3257">
                <a:solidFill>
                  <a:srgbClr val="002038"/>
                </a:solidFill>
                <a:latin typeface="DM Sans Bold"/>
                <a:ea typeface="DM Sans Bold"/>
                <a:cs typeface="DM Sans Bold"/>
                <a:sym typeface="DM Sans Bold"/>
              </a:rPr>
              <a:t>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819162">
            <a:off x="15073546" y="574288"/>
            <a:ext cx="5298399" cy="11158167"/>
            <a:chOff x="0" y="0"/>
            <a:chExt cx="1395463" cy="2938776"/>
          </a:xfrm>
        </p:grpSpPr>
        <p:sp>
          <p:nvSpPr>
            <p:cNvPr name="Freeform 3" id="3"/>
            <p:cNvSpPr/>
            <p:nvPr/>
          </p:nvSpPr>
          <p:spPr>
            <a:xfrm flipH="false" flipV="false" rot="0">
              <a:off x="0" y="0"/>
              <a:ext cx="1395463" cy="2938776"/>
            </a:xfrm>
            <a:custGeom>
              <a:avLst/>
              <a:gdLst/>
              <a:ahLst/>
              <a:cxnLst/>
              <a:rect r="r" b="b" t="t" l="l"/>
              <a:pathLst>
                <a:path h="2938776" w="1395463">
                  <a:moveTo>
                    <a:pt x="0" y="0"/>
                  </a:moveTo>
                  <a:lnTo>
                    <a:pt x="1395463" y="0"/>
                  </a:lnTo>
                  <a:lnTo>
                    <a:pt x="1395463" y="2938776"/>
                  </a:lnTo>
                  <a:lnTo>
                    <a:pt x="0" y="2938776"/>
                  </a:lnTo>
                  <a:close/>
                </a:path>
              </a:pathLst>
            </a:custGeom>
            <a:solidFill>
              <a:srgbClr val="FFD012"/>
            </a:solidFill>
          </p:spPr>
        </p:sp>
        <p:sp>
          <p:nvSpPr>
            <p:cNvPr name="TextBox 4" id="4"/>
            <p:cNvSpPr txBox="true"/>
            <p:nvPr/>
          </p:nvSpPr>
          <p:spPr>
            <a:xfrm>
              <a:off x="0" y="-38100"/>
              <a:ext cx="1395463" cy="297687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3388774" y="5458621"/>
            <a:ext cx="2487902" cy="10719102"/>
            <a:chOff x="0" y="0"/>
            <a:chExt cx="655250" cy="2823138"/>
          </a:xfrm>
        </p:grpSpPr>
        <p:sp>
          <p:nvSpPr>
            <p:cNvPr name="Freeform 6" id="6"/>
            <p:cNvSpPr/>
            <p:nvPr/>
          </p:nvSpPr>
          <p:spPr>
            <a:xfrm flipH="false" flipV="false" rot="0">
              <a:off x="0" y="0"/>
              <a:ext cx="655250" cy="2823138"/>
            </a:xfrm>
            <a:custGeom>
              <a:avLst/>
              <a:gdLst/>
              <a:ahLst/>
              <a:cxnLst/>
              <a:rect r="r" b="b" t="t" l="l"/>
              <a:pathLst>
                <a:path h="2823138" w="655250">
                  <a:moveTo>
                    <a:pt x="0" y="0"/>
                  </a:moveTo>
                  <a:lnTo>
                    <a:pt x="655250" y="0"/>
                  </a:lnTo>
                  <a:lnTo>
                    <a:pt x="655250" y="2823138"/>
                  </a:lnTo>
                  <a:lnTo>
                    <a:pt x="0" y="2823138"/>
                  </a:lnTo>
                  <a:close/>
                </a:path>
              </a:pathLst>
            </a:custGeom>
            <a:solidFill>
              <a:srgbClr val="FFD012"/>
            </a:solidFill>
          </p:spPr>
        </p:sp>
        <p:sp>
          <p:nvSpPr>
            <p:cNvPr name="TextBox 7" id="7"/>
            <p:cNvSpPr txBox="true"/>
            <p:nvPr/>
          </p:nvSpPr>
          <p:spPr>
            <a:xfrm>
              <a:off x="0" y="-38100"/>
              <a:ext cx="655250" cy="286123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82995" y="1243791"/>
            <a:ext cx="4159826" cy="3541606"/>
          </a:xfrm>
          <a:custGeom>
            <a:avLst/>
            <a:gdLst/>
            <a:ahLst/>
            <a:cxnLst/>
            <a:rect r="r" b="b" t="t" l="l"/>
            <a:pathLst>
              <a:path h="3541606" w="4159826">
                <a:moveTo>
                  <a:pt x="0" y="0"/>
                </a:moveTo>
                <a:lnTo>
                  <a:pt x="4159826" y="0"/>
                </a:lnTo>
                <a:lnTo>
                  <a:pt x="4159826" y="3541605"/>
                </a:lnTo>
                <a:lnTo>
                  <a:pt x="0" y="3541605"/>
                </a:lnTo>
                <a:lnTo>
                  <a:pt x="0" y="0"/>
                </a:lnTo>
                <a:close/>
              </a:path>
            </a:pathLst>
          </a:custGeom>
          <a:blipFill>
            <a:blip r:embed="rId2"/>
            <a:stretch>
              <a:fillRect l="0" t="-164" r="0" b="-164"/>
            </a:stretch>
          </a:blipFill>
        </p:spPr>
      </p:sp>
      <p:sp>
        <p:nvSpPr>
          <p:cNvPr name="Freeform 9" id="9"/>
          <p:cNvSpPr/>
          <p:nvPr/>
        </p:nvSpPr>
        <p:spPr>
          <a:xfrm flipH="false" flipV="false" rot="0">
            <a:off x="2770592" y="6463501"/>
            <a:ext cx="1877282" cy="1884348"/>
          </a:xfrm>
          <a:custGeom>
            <a:avLst/>
            <a:gdLst/>
            <a:ahLst/>
            <a:cxnLst/>
            <a:rect r="r" b="b" t="t" l="l"/>
            <a:pathLst>
              <a:path h="1884348" w="1877282">
                <a:moveTo>
                  <a:pt x="0" y="0"/>
                </a:moveTo>
                <a:lnTo>
                  <a:pt x="1877282" y="0"/>
                </a:lnTo>
                <a:lnTo>
                  <a:pt x="1877282" y="1884348"/>
                </a:lnTo>
                <a:lnTo>
                  <a:pt x="0" y="1884348"/>
                </a:lnTo>
                <a:lnTo>
                  <a:pt x="0" y="0"/>
                </a:lnTo>
                <a:close/>
              </a:path>
            </a:pathLst>
          </a:custGeom>
          <a:blipFill>
            <a:blip r:embed="rId3"/>
            <a:stretch>
              <a:fillRect l="0" t="0" r="0" b="0"/>
            </a:stretch>
          </a:blipFill>
        </p:spPr>
      </p:sp>
      <p:sp>
        <p:nvSpPr>
          <p:cNvPr name="Freeform 10" id="10"/>
          <p:cNvSpPr/>
          <p:nvPr/>
        </p:nvSpPr>
        <p:spPr>
          <a:xfrm flipH="false" flipV="false" rot="0">
            <a:off x="5722974" y="6463501"/>
            <a:ext cx="3813792" cy="2039510"/>
          </a:xfrm>
          <a:custGeom>
            <a:avLst/>
            <a:gdLst/>
            <a:ahLst/>
            <a:cxnLst/>
            <a:rect r="r" b="b" t="t" l="l"/>
            <a:pathLst>
              <a:path h="2039510" w="3813792">
                <a:moveTo>
                  <a:pt x="0" y="0"/>
                </a:moveTo>
                <a:lnTo>
                  <a:pt x="3813792" y="0"/>
                </a:lnTo>
                <a:lnTo>
                  <a:pt x="3813792" y="2039510"/>
                </a:lnTo>
                <a:lnTo>
                  <a:pt x="0" y="2039510"/>
                </a:lnTo>
                <a:lnTo>
                  <a:pt x="0" y="0"/>
                </a:lnTo>
                <a:close/>
              </a:path>
            </a:pathLst>
          </a:custGeom>
          <a:blipFill>
            <a:blip r:embed="rId4"/>
            <a:stretch>
              <a:fillRect l="0" t="0" r="0" b="0"/>
            </a:stretch>
          </a:blipFill>
        </p:spPr>
      </p:sp>
      <p:sp>
        <p:nvSpPr>
          <p:cNvPr name="Freeform 11" id="11"/>
          <p:cNvSpPr/>
          <p:nvPr/>
        </p:nvSpPr>
        <p:spPr>
          <a:xfrm flipH="false" flipV="false" rot="5474032">
            <a:off x="4663109" y="4586176"/>
            <a:ext cx="916814" cy="2778224"/>
          </a:xfrm>
          <a:custGeom>
            <a:avLst/>
            <a:gdLst/>
            <a:ahLst/>
            <a:cxnLst/>
            <a:rect r="r" b="b" t="t" l="l"/>
            <a:pathLst>
              <a:path h="2778224" w="916814">
                <a:moveTo>
                  <a:pt x="0" y="0"/>
                </a:moveTo>
                <a:lnTo>
                  <a:pt x="916814" y="0"/>
                </a:lnTo>
                <a:lnTo>
                  <a:pt x="916814" y="2778224"/>
                </a:lnTo>
                <a:lnTo>
                  <a:pt x="0" y="27782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1491529" y="6525941"/>
            <a:ext cx="2934148" cy="2000155"/>
          </a:xfrm>
          <a:custGeom>
            <a:avLst/>
            <a:gdLst/>
            <a:ahLst/>
            <a:cxnLst/>
            <a:rect r="r" b="b" t="t" l="l"/>
            <a:pathLst>
              <a:path h="2000155" w="2934148">
                <a:moveTo>
                  <a:pt x="0" y="0"/>
                </a:moveTo>
                <a:lnTo>
                  <a:pt x="2934148" y="0"/>
                </a:lnTo>
                <a:lnTo>
                  <a:pt x="2934148" y="2000155"/>
                </a:lnTo>
                <a:lnTo>
                  <a:pt x="0" y="2000155"/>
                </a:lnTo>
                <a:lnTo>
                  <a:pt x="0" y="0"/>
                </a:lnTo>
                <a:close/>
              </a:path>
            </a:pathLst>
          </a:custGeom>
          <a:blipFill>
            <a:blip r:embed="rId7"/>
            <a:stretch>
              <a:fillRect l="0" t="0" r="0" b="0"/>
            </a:stretch>
          </a:blipFill>
        </p:spPr>
      </p:sp>
      <p:sp>
        <p:nvSpPr>
          <p:cNvPr name="Freeform 13" id="13"/>
          <p:cNvSpPr/>
          <p:nvPr/>
        </p:nvSpPr>
        <p:spPr>
          <a:xfrm flipH="false" flipV="false" rot="0">
            <a:off x="9107347" y="7110423"/>
            <a:ext cx="2747741" cy="831192"/>
          </a:xfrm>
          <a:custGeom>
            <a:avLst/>
            <a:gdLst/>
            <a:ahLst/>
            <a:cxnLst/>
            <a:rect r="r" b="b" t="t" l="l"/>
            <a:pathLst>
              <a:path h="831192" w="2747741">
                <a:moveTo>
                  <a:pt x="0" y="0"/>
                </a:moveTo>
                <a:lnTo>
                  <a:pt x="2747741" y="0"/>
                </a:lnTo>
                <a:lnTo>
                  <a:pt x="2747741" y="831191"/>
                </a:lnTo>
                <a:lnTo>
                  <a:pt x="0" y="8311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5845463" y="6463501"/>
            <a:ext cx="1877282" cy="1884348"/>
          </a:xfrm>
          <a:custGeom>
            <a:avLst/>
            <a:gdLst/>
            <a:ahLst/>
            <a:cxnLst/>
            <a:rect r="r" b="b" t="t" l="l"/>
            <a:pathLst>
              <a:path h="1884348" w="1877282">
                <a:moveTo>
                  <a:pt x="0" y="0"/>
                </a:moveTo>
                <a:lnTo>
                  <a:pt x="1877282" y="0"/>
                </a:lnTo>
                <a:lnTo>
                  <a:pt x="1877282" y="1884348"/>
                </a:lnTo>
                <a:lnTo>
                  <a:pt x="0" y="1884348"/>
                </a:lnTo>
                <a:lnTo>
                  <a:pt x="0" y="0"/>
                </a:lnTo>
                <a:close/>
              </a:path>
            </a:pathLst>
          </a:custGeom>
          <a:blipFill>
            <a:blip r:embed="rId3"/>
            <a:stretch>
              <a:fillRect l="0" t="0" r="0" b="0"/>
            </a:stretch>
          </a:blipFill>
        </p:spPr>
      </p:sp>
      <p:sp>
        <p:nvSpPr>
          <p:cNvPr name="Freeform 15" id="15"/>
          <p:cNvSpPr/>
          <p:nvPr/>
        </p:nvSpPr>
        <p:spPr>
          <a:xfrm flipH="false" flipV="false" rot="0">
            <a:off x="14118713" y="7979499"/>
            <a:ext cx="2366910" cy="736701"/>
          </a:xfrm>
          <a:custGeom>
            <a:avLst/>
            <a:gdLst/>
            <a:ahLst/>
            <a:cxnLst/>
            <a:rect r="r" b="b" t="t" l="l"/>
            <a:pathLst>
              <a:path h="736701" w="2366910">
                <a:moveTo>
                  <a:pt x="0" y="0"/>
                </a:moveTo>
                <a:lnTo>
                  <a:pt x="2366910" y="0"/>
                </a:lnTo>
                <a:lnTo>
                  <a:pt x="2366910" y="736701"/>
                </a:lnTo>
                <a:lnTo>
                  <a:pt x="0" y="7367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444793" y="4785396"/>
            <a:ext cx="1629988" cy="1189892"/>
          </a:xfrm>
          <a:custGeom>
            <a:avLst/>
            <a:gdLst/>
            <a:ahLst/>
            <a:cxnLst/>
            <a:rect r="r" b="b" t="t" l="l"/>
            <a:pathLst>
              <a:path h="1189892" w="1629988">
                <a:moveTo>
                  <a:pt x="0" y="0"/>
                </a:moveTo>
                <a:lnTo>
                  <a:pt x="1629989" y="0"/>
                </a:lnTo>
                <a:lnTo>
                  <a:pt x="1629989" y="1189892"/>
                </a:lnTo>
                <a:lnTo>
                  <a:pt x="0" y="11898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2246713">
            <a:off x="2485815" y="5525318"/>
            <a:ext cx="569555" cy="1309322"/>
          </a:xfrm>
          <a:custGeom>
            <a:avLst/>
            <a:gdLst/>
            <a:ahLst/>
            <a:cxnLst/>
            <a:rect r="r" b="b" t="t" l="l"/>
            <a:pathLst>
              <a:path h="1309322" w="569555">
                <a:moveTo>
                  <a:pt x="0" y="0"/>
                </a:moveTo>
                <a:lnTo>
                  <a:pt x="569555" y="0"/>
                </a:lnTo>
                <a:lnTo>
                  <a:pt x="569555" y="1309321"/>
                </a:lnTo>
                <a:lnTo>
                  <a:pt x="0" y="130932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1028700" y="689740"/>
            <a:ext cx="13611298" cy="849370"/>
          </a:xfrm>
          <a:prstGeom prst="rect">
            <a:avLst/>
          </a:prstGeom>
        </p:spPr>
        <p:txBody>
          <a:bodyPr anchor="t" rtlCol="false" tIns="0" lIns="0" bIns="0" rIns="0">
            <a:spAutoFit/>
          </a:bodyPr>
          <a:lstStyle/>
          <a:p>
            <a:pPr algn="ctr">
              <a:lnSpc>
                <a:spcPts val="6244"/>
              </a:lnSpc>
            </a:pPr>
            <a:r>
              <a:rPr lang="en-US" b="true" sz="6714">
                <a:solidFill>
                  <a:srgbClr val="FFD012"/>
                </a:solidFill>
                <a:latin typeface="Barlow Condensed Bold"/>
                <a:ea typeface="Barlow Condensed Bold"/>
                <a:cs typeface="Barlow Condensed Bold"/>
                <a:sym typeface="Barlow Condensed Bold"/>
              </a:rPr>
              <a:t>STREAMING</a:t>
            </a:r>
          </a:p>
        </p:txBody>
      </p:sp>
      <p:sp>
        <p:nvSpPr>
          <p:cNvPr name="TextBox 19" id="19"/>
          <p:cNvSpPr txBox="true"/>
          <p:nvPr/>
        </p:nvSpPr>
        <p:spPr>
          <a:xfrm rot="0">
            <a:off x="1028700" y="1971579"/>
            <a:ext cx="2927593" cy="860425"/>
          </a:xfrm>
          <a:prstGeom prst="rect">
            <a:avLst/>
          </a:prstGeom>
        </p:spPr>
        <p:txBody>
          <a:bodyPr anchor="t" rtlCol="false" tIns="0" lIns="0" bIns="0" rIns="0">
            <a:spAutoFit/>
          </a:bodyPr>
          <a:lstStyle/>
          <a:p>
            <a:pPr algn="just">
              <a:lnSpc>
                <a:spcPts val="3640"/>
              </a:lnSpc>
            </a:pPr>
            <a:r>
              <a:rPr lang="en-US" sz="2600">
                <a:solidFill>
                  <a:srgbClr val="FFFFFF"/>
                </a:solidFill>
                <a:latin typeface="DM Sans"/>
                <a:ea typeface="DM Sans"/>
                <a:cs typeface="DM Sans"/>
                <a:sym typeface="DM Sans"/>
              </a:rPr>
              <a:t>Transmitter Side-</a:t>
            </a:r>
          </a:p>
          <a:p>
            <a:pPr algn="just">
              <a:lnSpc>
                <a:spcPts val="3360"/>
              </a:lnSpc>
              <a:spcBef>
                <a:spcPct val="0"/>
              </a:spcBef>
            </a:pPr>
          </a:p>
        </p:txBody>
      </p:sp>
      <p:sp>
        <p:nvSpPr>
          <p:cNvPr name="TextBox 20" id="20"/>
          <p:cNvSpPr txBox="true"/>
          <p:nvPr/>
        </p:nvSpPr>
        <p:spPr>
          <a:xfrm rot="0">
            <a:off x="3622263" y="2003329"/>
            <a:ext cx="10496450" cy="129857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FFFFFF"/>
                </a:solidFill>
                <a:latin typeface="Canva Sans"/>
                <a:ea typeface="Canva Sans"/>
                <a:cs typeface="Canva Sans"/>
                <a:sym typeface="Canva Sans"/>
              </a:rPr>
              <a:t>The VLC media player is given access to the camera and the input video stream is saved as in.ts file and constantly updated</a:t>
            </a:r>
          </a:p>
          <a:p>
            <a:pPr algn="l" marL="539746" indent="-269873" lvl="1">
              <a:lnSpc>
                <a:spcPts val="3499"/>
              </a:lnSpc>
              <a:buFont typeface="Arial"/>
              <a:buChar char="•"/>
            </a:pPr>
            <a:r>
              <a:rPr lang="en-US" sz="2499">
                <a:solidFill>
                  <a:srgbClr val="FFFFFF"/>
                </a:solidFill>
                <a:latin typeface="Canva Sans"/>
                <a:ea typeface="Canva Sans"/>
                <a:cs typeface="Canva Sans"/>
                <a:sym typeface="Canva Sans"/>
              </a:rPr>
              <a:t>The file is repeatedly read and sent through the transmitter.</a:t>
            </a:r>
          </a:p>
        </p:txBody>
      </p:sp>
      <p:sp>
        <p:nvSpPr>
          <p:cNvPr name="TextBox 21" id="21"/>
          <p:cNvSpPr txBox="true"/>
          <p:nvPr/>
        </p:nvSpPr>
        <p:spPr>
          <a:xfrm rot="0">
            <a:off x="1028700" y="3768629"/>
            <a:ext cx="2927593" cy="860425"/>
          </a:xfrm>
          <a:prstGeom prst="rect">
            <a:avLst/>
          </a:prstGeom>
        </p:spPr>
        <p:txBody>
          <a:bodyPr anchor="t" rtlCol="false" tIns="0" lIns="0" bIns="0" rIns="0">
            <a:spAutoFit/>
          </a:bodyPr>
          <a:lstStyle/>
          <a:p>
            <a:pPr algn="just">
              <a:lnSpc>
                <a:spcPts val="3640"/>
              </a:lnSpc>
            </a:pPr>
            <a:r>
              <a:rPr lang="en-US" sz="2600">
                <a:solidFill>
                  <a:srgbClr val="FFFFFF"/>
                </a:solidFill>
                <a:latin typeface="DM Sans"/>
                <a:ea typeface="DM Sans"/>
                <a:cs typeface="DM Sans"/>
                <a:sym typeface="DM Sans"/>
              </a:rPr>
              <a:t>Reciever Side-</a:t>
            </a:r>
          </a:p>
          <a:p>
            <a:pPr algn="just">
              <a:lnSpc>
                <a:spcPts val="3360"/>
              </a:lnSpc>
              <a:spcBef>
                <a:spcPct val="0"/>
              </a:spcBef>
            </a:pPr>
          </a:p>
        </p:txBody>
      </p:sp>
      <p:sp>
        <p:nvSpPr>
          <p:cNvPr name="TextBox 22" id="22"/>
          <p:cNvSpPr txBox="true"/>
          <p:nvPr/>
        </p:nvSpPr>
        <p:spPr>
          <a:xfrm rot="0">
            <a:off x="3622263" y="3730529"/>
            <a:ext cx="10192771" cy="8604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FFFFFF"/>
                </a:solidFill>
                <a:latin typeface="Canva Sans"/>
                <a:ea typeface="Canva Sans"/>
                <a:cs typeface="Canva Sans"/>
                <a:sym typeface="Canva Sans"/>
              </a:rPr>
              <a:t>The received data is read and it is displayed through the receiver side VLC</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819162">
            <a:off x="15073546" y="574288"/>
            <a:ext cx="5298399" cy="11158167"/>
            <a:chOff x="0" y="0"/>
            <a:chExt cx="1395463" cy="2938776"/>
          </a:xfrm>
        </p:grpSpPr>
        <p:sp>
          <p:nvSpPr>
            <p:cNvPr name="Freeform 3" id="3"/>
            <p:cNvSpPr/>
            <p:nvPr/>
          </p:nvSpPr>
          <p:spPr>
            <a:xfrm flipH="false" flipV="false" rot="0">
              <a:off x="0" y="0"/>
              <a:ext cx="1395463" cy="2938776"/>
            </a:xfrm>
            <a:custGeom>
              <a:avLst/>
              <a:gdLst/>
              <a:ahLst/>
              <a:cxnLst/>
              <a:rect r="r" b="b" t="t" l="l"/>
              <a:pathLst>
                <a:path h="2938776" w="1395463">
                  <a:moveTo>
                    <a:pt x="0" y="0"/>
                  </a:moveTo>
                  <a:lnTo>
                    <a:pt x="1395463" y="0"/>
                  </a:lnTo>
                  <a:lnTo>
                    <a:pt x="1395463" y="2938776"/>
                  </a:lnTo>
                  <a:lnTo>
                    <a:pt x="0" y="2938776"/>
                  </a:lnTo>
                  <a:close/>
                </a:path>
              </a:pathLst>
            </a:custGeom>
            <a:solidFill>
              <a:srgbClr val="FFD012"/>
            </a:solidFill>
          </p:spPr>
        </p:sp>
        <p:sp>
          <p:nvSpPr>
            <p:cNvPr name="TextBox 4" id="4"/>
            <p:cNvSpPr txBox="true"/>
            <p:nvPr/>
          </p:nvSpPr>
          <p:spPr>
            <a:xfrm>
              <a:off x="0" y="-38100"/>
              <a:ext cx="1395463" cy="297687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3388774" y="5458621"/>
            <a:ext cx="2487902" cy="10719102"/>
            <a:chOff x="0" y="0"/>
            <a:chExt cx="655250" cy="2823138"/>
          </a:xfrm>
        </p:grpSpPr>
        <p:sp>
          <p:nvSpPr>
            <p:cNvPr name="Freeform 6" id="6"/>
            <p:cNvSpPr/>
            <p:nvPr/>
          </p:nvSpPr>
          <p:spPr>
            <a:xfrm flipH="false" flipV="false" rot="0">
              <a:off x="0" y="0"/>
              <a:ext cx="655250" cy="2823138"/>
            </a:xfrm>
            <a:custGeom>
              <a:avLst/>
              <a:gdLst/>
              <a:ahLst/>
              <a:cxnLst/>
              <a:rect r="r" b="b" t="t" l="l"/>
              <a:pathLst>
                <a:path h="2823138" w="655250">
                  <a:moveTo>
                    <a:pt x="0" y="0"/>
                  </a:moveTo>
                  <a:lnTo>
                    <a:pt x="655250" y="0"/>
                  </a:lnTo>
                  <a:lnTo>
                    <a:pt x="655250" y="2823138"/>
                  </a:lnTo>
                  <a:lnTo>
                    <a:pt x="0" y="2823138"/>
                  </a:lnTo>
                  <a:close/>
                </a:path>
              </a:pathLst>
            </a:custGeom>
            <a:solidFill>
              <a:srgbClr val="FFD012"/>
            </a:solidFill>
          </p:spPr>
        </p:sp>
        <p:sp>
          <p:nvSpPr>
            <p:cNvPr name="TextBox 7" id="7"/>
            <p:cNvSpPr txBox="true"/>
            <p:nvPr/>
          </p:nvSpPr>
          <p:spPr>
            <a:xfrm>
              <a:off x="0" y="-38100"/>
              <a:ext cx="655250" cy="286123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488280" y="647921"/>
            <a:ext cx="10573487" cy="8926300"/>
          </a:xfrm>
          <a:custGeom>
            <a:avLst/>
            <a:gdLst/>
            <a:ahLst/>
            <a:cxnLst/>
            <a:rect r="r" b="b" t="t" l="l"/>
            <a:pathLst>
              <a:path h="8926300" w="10573487">
                <a:moveTo>
                  <a:pt x="0" y="0"/>
                </a:moveTo>
                <a:lnTo>
                  <a:pt x="10573488" y="0"/>
                </a:lnTo>
                <a:lnTo>
                  <a:pt x="10573488" y="8926300"/>
                </a:lnTo>
                <a:lnTo>
                  <a:pt x="0" y="8926300"/>
                </a:lnTo>
                <a:lnTo>
                  <a:pt x="0" y="0"/>
                </a:lnTo>
                <a:close/>
              </a:path>
            </a:pathLst>
          </a:custGeom>
          <a:blipFill>
            <a:blip r:embed="rId2"/>
            <a:stretch>
              <a:fillRect l="0" t="0" r="0" b="0"/>
            </a:stretch>
          </a:blipFill>
        </p:spPr>
      </p:sp>
      <p:sp>
        <p:nvSpPr>
          <p:cNvPr name="TextBox 9" id="9"/>
          <p:cNvSpPr txBox="true"/>
          <p:nvPr/>
        </p:nvSpPr>
        <p:spPr>
          <a:xfrm rot="0">
            <a:off x="1028700" y="1200150"/>
            <a:ext cx="13611298" cy="849370"/>
          </a:xfrm>
          <a:prstGeom prst="rect">
            <a:avLst/>
          </a:prstGeom>
        </p:spPr>
        <p:txBody>
          <a:bodyPr anchor="t" rtlCol="false" tIns="0" lIns="0" bIns="0" rIns="0">
            <a:spAutoFit/>
          </a:bodyPr>
          <a:lstStyle/>
          <a:p>
            <a:pPr algn="l">
              <a:lnSpc>
                <a:spcPts val="6244"/>
              </a:lnSpc>
            </a:pPr>
            <a:r>
              <a:rPr lang="en-US" sz="6714" b="true">
                <a:solidFill>
                  <a:srgbClr val="FFD012"/>
                </a:solidFill>
                <a:latin typeface="Barlow Condensed Bold"/>
                <a:ea typeface="Barlow Condensed Bold"/>
                <a:cs typeface="Barlow Condensed Bold"/>
                <a:sym typeface="Barlow Condensed Bold"/>
              </a:rPr>
              <a:t>GUI</a:t>
            </a:r>
          </a:p>
        </p:txBody>
      </p:sp>
      <p:sp>
        <p:nvSpPr>
          <p:cNvPr name="TextBox 10" id="10"/>
          <p:cNvSpPr txBox="true"/>
          <p:nvPr/>
        </p:nvSpPr>
        <p:spPr>
          <a:xfrm rot="0">
            <a:off x="834080" y="2971134"/>
            <a:ext cx="4349929" cy="3357245"/>
          </a:xfrm>
          <a:prstGeom prst="rect">
            <a:avLst/>
          </a:prstGeom>
        </p:spPr>
        <p:txBody>
          <a:bodyPr anchor="t" rtlCol="false" tIns="0" lIns="0" bIns="0" rIns="0">
            <a:spAutoFit/>
          </a:bodyPr>
          <a:lstStyle/>
          <a:p>
            <a:pPr algn="just">
              <a:lnSpc>
                <a:spcPts val="4480"/>
              </a:lnSpc>
            </a:pPr>
            <a:r>
              <a:rPr lang="en-US" sz="3200">
                <a:solidFill>
                  <a:srgbClr val="FFFFFF"/>
                </a:solidFill>
                <a:latin typeface="DM Sans"/>
                <a:ea typeface="DM Sans"/>
                <a:cs typeface="DM Sans"/>
                <a:sym typeface="DM Sans"/>
              </a:rPr>
              <a:t>The user interface is developed using python and customtkinter library.</a:t>
            </a:r>
          </a:p>
          <a:p>
            <a:pPr algn="just">
              <a:lnSpc>
                <a:spcPts val="4480"/>
              </a:lnSpc>
              <a:spcBef>
                <a:spcPct val="0"/>
              </a:spcBef>
            </a:pPr>
            <a:r>
              <a:rPr lang="en-US" sz="3200">
                <a:solidFill>
                  <a:srgbClr val="FFFFFF"/>
                </a:solidFill>
                <a:latin typeface="DM Sans"/>
                <a:ea typeface="DM Sans"/>
                <a:cs typeface="DM Sans"/>
                <a:sym typeface="DM Sans"/>
              </a:rPr>
              <a:t>You can Send, Recieve or Stream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443072" y="2574867"/>
            <a:ext cx="7264405" cy="6242848"/>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3587326">
            <a:off x="11317614" y="5618752"/>
            <a:ext cx="2172507" cy="9145997"/>
            <a:chOff x="0" y="0"/>
            <a:chExt cx="572183" cy="2408822"/>
          </a:xfrm>
        </p:grpSpPr>
        <p:sp>
          <p:nvSpPr>
            <p:cNvPr name="Freeform 6" id="6"/>
            <p:cNvSpPr/>
            <p:nvPr/>
          </p:nvSpPr>
          <p:spPr>
            <a:xfrm flipH="false" flipV="false" rot="0">
              <a:off x="0" y="0"/>
              <a:ext cx="572183" cy="2408822"/>
            </a:xfrm>
            <a:custGeom>
              <a:avLst/>
              <a:gdLst/>
              <a:ahLst/>
              <a:cxnLst/>
              <a:rect r="r" b="b" t="t" l="l"/>
              <a:pathLst>
                <a:path h="2408822" w="572183">
                  <a:moveTo>
                    <a:pt x="0" y="0"/>
                  </a:moveTo>
                  <a:lnTo>
                    <a:pt x="572183" y="0"/>
                  </a:lnTo>
                  <a:lnTo>
                    <a:pt x="572183" y="2408822"/>
                  </a:lnTo>
                  <a:lnTo>
                    <a:pt x="0" y="2408822"/>
                  </a:lnTo>
                  <a:close/>
                </a:path>
              </a:pathLst>
            </a:custGeom>
            <a:solidFill>
              <a:srgbClr val="FFD012"/>
            </a:solidFill>
          </p:spPr>
        </p:sp>
        <p:sp>
          <p:nvSpPr>
            <p:cNvPr name="TextBox 7" id="7"/>
            <p:cNvSpPr txBox="true"/>
            <p:nvPr/>
          </p:nvSpPr>
          <p:spPr>
            <a:xfrm>
              <a:off x="0" y="-38100"/>
              <a:ext cx="572183" cy="244692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795540" y="3992694"/>
            <a:ext cx="1986829" cy="12589372"/>
            <a:chOff x="0" y="0"/>
            <a:chExt cx="523280" cy="3315719"/>
          </a:xfrm>
        </p:grpSpPr>
        <p:sp>
          <p:nvSpPr>
            <p:cNvPr name="Freeform 9" id="9"/>
            <p:cNvSpPr/>
            <p:nvPr/>
          </p:nvSpPr>
          <p:spPr>
            <a:xfrm flipH="false" flipV="false" rot="0">
              <a:off x="0" y="0"/>
              <a:ext cx="523280" cy="3315719"/>
            </a:xfrm>
            <a:custGeom>
              <a:avLst/>
              <a:gdLst/>
              <a:ahLst/>
              <a:cxnLst/>
              <a:rect r="r" b="b" t="t" l="l"/>
              <a:pathLst>
                <a:path h="3315719" w="523280">
                  <a:moveTo>
                    <a:pt x="0" y="0"/>
                  </a:moveTo>
                  <a:lnTo>
                    <a:pt x="523280" y="0"/>
                  </a:lnTo>
                  <a:lnTo>
                    <a:pt x="523280" y="3315719"/>
                  </a:lnTo>
                  <a:lnTo>
                    <a:pt x="0" y="3315719"/>
                  </a:lnTo>
                  <a:close/>
                </a:path>
              </a:pathLst>
            </a:custGeom>
            <a:solidFill>
              <a:srgbClr val="FFD012"/>
            </a:solidFill>
          </p:spPr>
        </p:sp>
        <p:sp>
          <p:nvSpPr>
            <p:cNvPr name="TextBox 10" id="10"/>
            <p:cNvSpPr txBox="true"/>
            <p:nvPr/>
          </p:nvSpPr>
          <p:spPr>
            <a:xfrm>
              <a:off x="0" y="-38100"/>
              <a:ext cx="523280" cy="335381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262709" y="-622115"/>
            <a:ext cx="3639627" cy="3301629"/>
            <a:chOff x="0" y="0"/>
            <a:chExt cx="958585" cy="869565"/>
          </a:xfrm>
        </p:grpSpPr>
        <p:sp>
          <p:nvSpPr>
            <p:cNvPr name="Freeform 12" id="12"/>
            <p:cNvSpPr/>
            <p:nvPr/>
          </p:nvSpPr>
          <p:spPr>
            <a:xfrm flipH="false" flipV="false" rot="0">
              <a:off x="0" y="0"/>
              <a:ext cx="958585" cy="869565"/>
            </a:xfrm>
            <a:custGeom>
              <a:avLst/>
              <a:gdLst/>
              <a:ahLst/>
              <a:cxnLst/>
              <a:rect r="r" b="b" t="t" l="l"/>
              <a:pathLst>
                <a:path h="869565" w="958585">
                  <a:moveTo>
                    <a:pt x="0" y="0"/>
                  </a:moveTo>
                  <a:lnTo>
                    <a:pt x="958585" y="0"/>
                  </a:lnTo>
                  <a:lnTo>
                    <a:pt x="958585" y="869565"/>
                  </a:lnTo>
                  <a:lnTo>
                    <a:pt x="0" y="869565"/>
                  </a:lnTo>
                  <a:close/>
                </a:path>
              </a:pathLst>
            </a:custGeom>
            <a:solidFill>
              <a:srgbClr val="FFD012"/>
            </a:solidFill>
          </p:spPr>
        </p:sp>
        <p:sp>
          <p:nvSpPr>
            <p:cNvPr name="TextBox 13" id="13"/>
            <p:cNvSpPr txBox="true"/>
            <p:nvPr/>
          </p:nvSpPr>
          <p:spPr>
            <a:xfrm>
              <a:off x="0" y="-38100"/>
              <a:ext cx="958585" cy="90766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704661" y="2799670"/>
            <a:ext cx="6752019" cy="5802516"/>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12482" t="0" r="-12482" b="0"/>
              </a:stretch>
            </a:blipFill>
            <a:ln w="190500" cap="sq">
              <a:gradFill>
                <a:gsLst>
                  <a:gs pos="0">
                    <a:srgbClr val="002038">
                      <a:alpha val="100000"/>
                    </a:srgbClr>
                  </a:gs>
                  <a:gs pos="100000">
                    <a:srgbClr val="00515B">
                      <a:alpha val="100000"/>
                    </a:srgbClr>
                  </a:gs>
                </a:gsLst>
                <a:lin ang="0"/>
              </a:gradFill>
              <a:prstDash val="solid"/>
              <a:miter/>
            </a:ln>
          </p:spPr>
        </p:sp>
      </p:grpSp>
      <p:sp>
        <p:nvSpPr>
          <p:cNvPr name="Freeform 16" id="16"/>
          <p:cNvSpPr/>
          <p:nvPr/>
        </p:nvSpPr>
        <p:spPr>
          <a:xfrm flipH="false" flipV="false" rot="0">
            <a:off x="10156577" y="853160"/>
            <a:ext cx="732398" cy="954562"/>
          </a:xfrm>
          <a:custGeom>
            <a:avLst/>
            <a:gdLst/>
            <a:ahLst/>
            <a:cxnLst/>
            <a:rect r="r" b="b" t="t" l="l"/>
            <a:pathLst>
              <a:path h="954562" w="732398">
                <a:moveTo>
                  <a:pt x="0" y="0"/>
                </a:moveTo>
                <a:lnTo>
                  <a:pt x="732399" y="0"/>
                </a:lnTo>
                <a:lnTo>
                  <a:pt x="732399" y="954562"/>
                </a:lnTo>
                <a:lnTo>
                  <a:pt x="0" y="954562"/>
                </a:lnTo>
                <a:lnTo>
                  <a:pt x="0" y="0"/>
                </a:lnTo>
                <a:close/>
              </a:path>
            </a:pathLst>
          </a:custGeom>
          <a:blipFill>
            <a:blip r:embed="rId3">
              <a:extLst>
                <a:ext uri="{96DAC541-7B7A-43D3-8B79-37D633B846F1}">
                  <asvg:svgBlip xmlns:asvg="http://schemas.microsoft.com/office/drawing/2016/SVG/main" r:embed="rId4"/>
                </a:ext>
              </a:extLst>
            </a:blip>
            <a:stretch>
              <a:fillRect l="0" t="0" r="-166936" b="-115533"/>
            </a:stretch>
          </a:blipFill>
        </p:spPr>
      </p:sp>
      <p:sp>
        <p:nvSpPr>
          <p:cNvPr name="TextBox 17" id="17"/>
          <p:cNvSpPr txBox="true"/>
          <p:nvPr/>
        </p:nvSpPr>
        <p:spPr>
          <a:xfrm rot="0">
            <a:off x="1028700" y="918142"/>
            <a:ext cx="8829229" cy="1034148"/>
          </a:xfrm>
          <a:prstGeom prst="rect">
            <a:avLst/>
          </a:prstGeom>
        </p:spPr>
        <p:txBody>
          <a:bodyPr anchor="t" rtlCol="false" tIns="0" lIns="0" bIns="0" rIns="0">
            <a:spAutoFit/>
          </a:bodyPr>
          <a:lstStyle/>
          <a:p>
            <a:pPr algn="l">
              <a:lnSpc>
                <a:spcPts val="7639"/>
              </a:lnSpc>
            </a:pPr>
            <a:r>
              <a:rPr lang="en-US" sz="8214" b="true">
                <a:solidFill>
                  <a:srgbClr val="FFD012"/>
                </a:solidFill>
                <a:latin typeface="Barlow Condensed Bold"/>
                <a:ea typeface="Barlow Condensed Bold"/>
                <a:cs typeface="Barlow Condensed Bold"/>
                <a:sym typeface="Barlow Condensed Bold"/>
              </a:rPr>
              <a:t>PROJECT OVERVIEW </a:t>
            </a:r>
          </a:p>
        </p:txBody>
      </p:sp>
      <p:sp>
        <p:nvSpPr>
          <p:cNvPr name="TextBox 18" id="18"/>
          <p:cNvSpPr txBox="true"/>
          <p:nvPr/>
        </p:nvSpPr>
        <p:spPr>
          <a:xfrm rot="0">
            <a:off x="679122" y="2723470"/>
            <a:ext cx="10219665" cy="3980302"/>
          </a:xfrm>
          <a:prstGeom prst="rect">
            <a:avLst/>
          </a:prstGeom>
        </p:spPr>
        <p:txBody>
          <a:bodyPr anchor="t" rtlCol="false" tIns="0" lIns="0" bIns="0" rIns="0">
            <a:spAutoFit/>
          </a:bodyPr>
          <a:lstStyle/>
          <a:p>
            <a:pPr algn="just" marL="819384" indent="-409692" lvl="1">
              <a:lnSpc>
                <a:spcPts val="5313"/>
              </a:lnSpc>
              <a:buFont typeface="Arial"/>
              <a:buChar char="•"/>
            </a:pPr>
            <a:r>
              <a:rPr lang="en-US" sz="3795">
                <a:solidFill>
                  <a:srgbClr val="FFFFFF"/>
                </a:solidFill>
                <a:latin typeface="DM Sans"/>
                <a:ea typeface="DM Sans"/>
                <a:cs typeface="DM Sans"/>
                <a:sym typeface="DM Sans"/>
              </a:rPr>
              <a:t>Objective: Develop a point-to-point communication system that can transmit images, voice, and video wirelessly in the 2.4 GHz ISM band.</a:t>
            </a:r>
          </a:p>
          <a:p>
            <a:pPr algn="just" marL="819384" indent="-409692" lvl="1">
              <a:lnSpc>
                <a:spcPts val="5313"/>
              </a:lnSpc>
              <a:buFont typeface="Arial"/>
              <a:buChar char="•"/>
            </a:pPr>
            <a:r>
              <a:rPr lang="en-US" sz="3795">
                <a:solidFill>
                  <a:srgbClr val="FFFFFF"/>
                </a:solidFill>
                <a:latin typeface="DM Sans"/>
                <a:ea typeface="DM Sans"/>
                <a:cs typeface="DM Sans"/>
                <a:sym typeface="DM Sans"/>
              </a:rPr>
              <a:t>Key features:</a:t>
            </a:r>
          </a:p>
          <a:p>
            <a:pPr algn="just">
              <a:lnSpc>
                <a:spcPts val="5313"/>
              </a:lnSpc>
            </a:pPr>
          </a:p>
        </p:txBody>
      </p:sp>
      <p:sp>
        <p:nvSpPr>
          <p:cNvPr name="TextBox 19" id="19"/>
          <p:cNvSpPr txBox="true"/>
          <p:nvPr/>
        </p:nvSpPr>
        <p:spPr>
          <a:xfrm rot="0">
            <a:off x="2222303" y="6173352"/>
            <a:ext cx="9258869" cy="1980052"/>
          </a:xfrm>
          <a:prstGeom prst="rect">
            <a:avLst/>
          </a:prstGeom>
        </p:spPr>
        <p:txBody>
          <a:bodyPr anchor="t" rtlCol="false" tIns="0" lIns="0" bIns="0" rIns="0">
            <a:spAutoFit/>
          </a:bodyPr>
          <a:lstStyle/>
          <a:p>
            <a:pPr algn="just" marL="819384" indent="-409692" lvl="1">
              <a:lnSpc>
                <a:spcPts val="5313"/>
              </a:lnSpc>
              <a:buFont typeface="Arial"/>
              <a:buChar char="•"/>
            </a:pPr>
            <a:r>
              <a:rPr lang="en-US" sz="3795">
                <a:solidFill>
                  <a:srgbClr val="FFFFFF"/>
                </a:solidFill>
                <a:latin typeface="DM Sans"/>
                <a:ea typeface="DM Sans"/>
                <a:cs typeface="DM Sans"/>
                <a:sym typeface="DM Sans"/>
              </a:rPr>
              <a:t>Digital modulation techniques</a:t>
            </a:r>
          </a:p>
          <a:p>
            <a:pPr algn="just" marL="819384" indent="-409692" lvl="1">
              <a:lnSpc>
                <a:spcPts val="5313"/>
              </a:lnSpc>
              <a:buFont typeface="Arial"/>
              <a:buChar char="•"/>
            </a:pPr>
            <a:r>
              <a:rPr lang="en-US" sz="3795">
                <a:solidFill>
                  <a:srgbClr val="FFFFFF"/>
                </a:solidFill>
                <a:latin typeface="DM Sans"/>
                <a:ea typeface="DM Sans"/>
                <a:cs typeface="DM Sans"/>
                <a:sym typeface="DM Sans"/>
              </a:rPr>
              <a:t>GNU Radio for signal processing</a:t>
            </a:r>
          </a:p>
          <a:p>
            <a:pPr algn="just" marL="819384" indent="-409692" lvl="1">
              <a:lnSpc>
                <a:spcPts val="5313"/>
              </a:lnSpc>
              <a:buFont typeface="Arial"/>
              <a:buChar char="•"/>
            </a:pPr>
            <a:r>
              <a:rPr lang="en-US" sz="3795">
                <a:solidFill>
                  <a:srgbClr val="FFFFFF"/>
                </a:solidFill>
                <a:latin typeface="DM Sans"/>
                <a:ea typeface="DM Sans"/>
                <a:cs typeface="DM Sans"/>
                <a:sym typeface="DM Sans"/>
              </a:rPr>
              <a:t>BladeRF for hardware implementation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819162">
            <a:off x="15073546" y="574288"/>
            <a:ext cx="5298399" cy="11158167"/>
            <a:chOff x="0" y="0"/>
            <a:chExt cx="1395463" cy="2938776"/>
          </a:xfrm>
        </p:grpSpPr>
        <p:sp>
          <p:nvSpPr>
            <p:cNvPr name="Freeform 3" id="3"/>
            <p:cNvSpPr/>
            <p:nvPr/>
          </p:nvSpPr>
          <p:spPr>
            <a:xfrm flipH="false" flipV="false" rot="0">
              <a:off x="0" y="0"/>
              <a:ext cx="1395463" cy="2938776"/>
            </a:xfrm>
            <a:custGeom>
              <a:avLst/>
              <a:gdLst/>
              <a:ahLst/>
              <a:cxnLst/>
              <a:rect r="r" b="b" t="t" l="l"/>
              <a:pathLst>
                <a:path h="2938776" w="1395463">
                  <a:moveTo>
                    <a:pt x="0" y="0"/>
                  </a:moveTo>
                  <a:lnTo>
                    <a:pt x="1395463" y="0"/>
                  </a:lnTo>
                  <a:lnTo>
                    <a:pt x="1395463" y="2938776"/>
                  </a:lnTo>
                  <a:lnTo>
                    <a:pt x="0" y="2938776"/>
                  </a:lnTo>
                  <a:close/>
                </a:path>
              </a:pathLst>
            </a:custGeom>
            <a:solidFill>
              <a:srgbClr val="FFD012"/>
            </a:solidFill>
          </p:spPr>
        </p:sp>
        <p:sp>
          <p:nvSpPr>
            <p:cNvPr name="TextBox 4" id="4"/>
            <p:cNvSpPr txBox="true"/>
            <p:nvPr/>
          </p:nvSpPr>
          <p:spPr>
            <a:xfrm>
              <a:off x="0" y="-38100"/>
              <a:ext cx="1395463" cy="297687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3388774" y="5458621"/>
            <a:ext cx="2487902" cy="10719102"/>
            <a:chOff x="0" y="0"/>
            <a:chExt cx="655250" cy="2823138"/>
          </a:xfrm>
        </p:grpSpPr>
        <p:sp>
          <p:nvSpPr>
            <p:cNvPr name="Freeform 6" id="6"/>
            <p:cNvSpPr/>
            <p:nvPr/>
          </p:nvSpPr>
          <p:spPr>
            <a:xfrm flipH="false" flipV="false" rot="0">
              <a:off x="0" y="0"/>
              <a:ext cx="655250" cy="2823138"/>
            </a:xfrm>
            <a:custGeom>
              <a:avLst/>
              <a:gdLst/>
              <a:ahLst/>
              <a:cxnLst/>
              <a:rect r="r" b="b" t="t" l="l"/>
              <a:pathLst>
                <a:path h="2823138" w="655250">
                  <a:moveTo>
                    <a:pt x="0" y="0"/>
                  </a:moveTo>
                  <a:lnTo>
                    <a:pt x="655250" y="0"/>
                  </a:lnTo>
                  <a:lnTo>
                    <a:pt x="655250" y="2823138"/>
                  </a:lnTo>
                  <a:lnTo>
                    <a:pt x="0" y="2823138"/>
                  </a:lnTo>
                  <a:close/>
                </a:path>
              </a:pathLst>
            </a:custGeom>
            <a:solidFill>
              <a:srgbClr val="FFD012"/>
            </a:solidFill>
          </p:spPr>
        </p:sp>
        <p:sp>
          <p:nvSpPr>
            <p:cNvPr name="TextBox 7" id="7"/>
            <p:cNvSpPr txBox="true"/>
            <p:nvPr/>
          </p:nvSpPr>
          <p:spPr>
            <a:xfrm>
              <a:off x="0" y="-38100"/>
              <a:ext cx="655250" cy="286123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2185700"/>
            <a:ext cx="7964923" cy="6784934"/>
          </a:xfrm>
          <a:custGeom>
            <a:avLst/>
            <a:gdLst/>
            <a:ahLst/>
            <a:cxnLst/>
            <a:rect r="r" b="b" t="t" l="l"/>
            <a:pathLst>
              <a:path h="6784934" w="7964923">
                <a:moveTo>
                  <a:pt x="0" y="0"/>
                </a:moveTo>
                <a:lnTo>
                  <a:pt x="7964923" y="0"/>
                </a:lnTo>
                <a:lnTo>
                  <a:pt x="7964923" y="6784934"/>
                </a:lnTo>
                <a:lnTo>
                  <a:pt x="0" y="6784934"/>
                </a:lnTo>
                <a:lnTo>
                  <a:pt x="0" y="0"/>
                </a:lnTo>
                <a:close/>
              </a:path>
            </a:pathLst>
          </a:custGeom>
          <a:blipFill>
            <a:blip r:embed="rId2"/>
            <a:stretch>
              <a:fillRect l="0" t="0" r="0" b="0"/>
            </a:stretch>
          </a:blipFill>
        </p:spPr>
      </p:sp>
      <p:sp>
        <p:nvSpPr>
          <p:cNvPr name="Freeform 9" id="9"/>
          <p:cNvSpPr/>
          <p:nvPr/>
        </p:nvSpPr>
        <p:spPr>
          <a:xfrm flipH="false" flipV="false" rot="0">
            <a:off x="9654832" y="2185700"/>
            <a:ext cx="8067913" cy="6766045"/>
          </a:xfrm>
          <a:custGeom>
            <a:avLst/>
            <a:gdLst/>
            <a:ahLst/>
            <a:cxnLst/>
            <a:rect r="r" b="b" t="t" l="l"/>
            <a:pathLst>
              <a:path h="6766045" w="8067913">
                <a:moveTo>
                  <a:pt x="0" y="0"/>
                </a:moveTo>
                <a:lnTo>
                  <a:pt x="8067913" y="0"/>
                </a:lnTo>
                <a:lnTo>
                  <a:pt x="8067913" y="6766045"/>
                </a:lnTo>
                <a:lnTo>
                  <a:pt x="0" y="6766045"/>
                </a:lnTo>
                <a:lnTo>
                  <a:pt x="0" y="0"/>
                </a:lnTo>
                <a:close/>
              </a:path>
            </a:pathLst>
          </a:custGeom>
          <a:blipFill>
            <a:blip r:embed="rId3"/>
            <a:stretch>
              <a:fillRect l="0" t="0" r="0" b="0"/>
            </a:stretch>
          </a:blipFill>
        </p:spPr>
      </p:sp>
      <p:sp>
        <p:nvSpPr>
          <p:cNvPr name="TextBox 10" id="10"/>
          <p:cNvSpPr txBox="true"/>
          <p:nvPr/>
        </p:nvSpPr>
        <p:spPr>
          <a:xfrm rot="0">
            <a:off x="4379058" y="537527"/>
            <a:ext cx="922913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Sending And Receiving GUI’s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4724104">
            <a:off x="13912040" y="-5439189"/>
            <a:ext cx="3169273" cy="9145997"/>
            <a:chOff x="0" y="0"/>
            <a:chExt cx="834706" cy="2408822"/>
          </a:xfrm>
        </p:grpSpPr>
        <p:sp>
          <p:nvSpPr>
            <p:cNvPr name="Freeform 3" id="3"/>
            <p:cNvSpPr/>
            <p:nvPr/>
          </p:nvSpPr>
          <p:spPr>
            <a:xfrm flipH="false" flipV="false" rot="0">
              <a:off x="0" y="0"/>
              <a:ext cx="834706" cy="2408822"/>
            </a:xfrm>
            <a:custGeom>
              <a:avLst/>
              <a:gdLst/>
              <a:ahLst/>
              <a:cxnLst/>
              <a:rect r="r" b="b" t="t" l="l"/>
              <a:pathLst>
                <a:path h="2408822" w="834706">
                  <a:moveTo>
                    <a:pt x="0" y="0"/>
                  </a:moveTo>
                  <a:lnTo>
                    <a:pt x="834706" y="0"/>
                  </a:lnTo>
                  <a:lnTo>
                    <a:pt x="834706" y="2408822"/>
                  </a:lnTo>
                  <a:lnTo>
                    <a:pt x="0" y="2408822"/>
                  </a:lnTo>
                  <a:close/>
                </a:path>
              </a:pathLst>
            </a:custGeom>
            <a:solidFill>
              <a:srgbClr val="FFD012"/>
            </a:solidFill>
          </p:spPr>
        </p:sp>
        <p:sp>
          <p:nvSpPr>
            <p:cNvPr name="TextBox 4" id="4"/>
            <p:cNvSpPr txBox="true"/>
            <p:nvPr/>
          </p:nvSpPr>
          <p:spPr>
            <a:xfrm>
              <a:off x="0" y="-38100"/>
              <a:ext cx="834706" cy="24469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6090605">
            <a:off x="14525897" y="2966339"/>
            <a:ext cx="10784121" cy="4033240"/>
            <a:chOff x="0" y="0"/>
            <a:chExt cx="2840262" cy="1062253"/>
          </a:xfrm>
        </p:grpSpPr>
        <p:sp>
          <p:nvSpPr>
            <p:cNvPr name="Freeform 6" id="6"/>
            <p:cNvSpPr/>
            <p:nvPr/>
          </p:nvSpPr>
          <p:spPr>
            <a:xfrm flipH="false" flipV="false" rot="0">
              <a:off x="0" y="0"/>
              <a:ext cx="2840262" cy="1062253"/>
            </a:xfrm>
            <a:custGeom>
              <a:avLst/>
              <a:gdLst/>
              <a:ahLst/>
              <a:cxnLst/>
              <a:rect r="r" b="b" t="t" l="l"/>
              <a:pathLst>
                <a:path h="1062253" w="2840262">
                  <a:moveTo>
                    <a:pt x="0" y="0"/>
                  </a:moveTo>
                  <a:lnTo>
                    <a:pt x="2840262" y="0"/>
                  </a:lnTo>
                  <a:lnTo>
                    <a:pt x="2840262" y="1062253"/>
                  </a:lnTo>
                  <a:lnTo>
                    <a:pt x="0" y="1062253"/>
                  </a:lnTo>
                  <a:close/>
                </a:path>
              </a:pathLst>
            </a:custGeom>
            <a:solidFill>
              <a:srgbClr val="FFD012"/>
            </a:solidFill>
          </p:spPr>
        </p:sp>
        <p:sp>
          <p:nvSpPr>
            <p:cNvPr name="TextBox 7" id="7"/>
            <p:cNvSpPr txBox="true"/>
            <p:nvPr/>
          </p:nvSpPr>
          <p:spPr>
            <a:xfrm>
              <a:off x="0" y="-38100"/>
              <a:ext cx="2840262" cy="110035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025198">
            <a:off x="15669835" y="1026070"/>
            <a:ext cx="1583201" cy="874944"/>
            <a:chOff x="0" y="0"/>
            <a:chExt cx="812800" cy="449187"/>
          </a:xfrm>
        </p:grpSpPr>
        <p:sp>
          <p:nvSpPr>
            <p:cNvPr name="Freeform 9" id="9"/>
            <p:cNvSpPr/>
            <p:nvPr/>
          </p:nvSpPr>
          <p:spPr>
            <a:xfrm flipH="false" flipV="false" rot="0">
              <a:off x="0" y="0"/>
              <a:ext cx="812800" cy="449187"/>
            </a:xfrm>
            <a:custGeom>
              <a:avLst/>
              <a:gdLst/>
              <a:ahLst/>
              <a:cxnLst/>
              <a:rect r="r" b="b" t="t" l="l"/>
              <a:pathLst>
                <a:path h="449187" w="812800">
                  <a:moveTo>
                    <a:pt x="406400" y="0"/>
                  </a:moveTo>
                  <a:lnTo>
                    <a:pt x="812800" y="449187"/>
                  </a:lnTo>
                  <a:lnTo>
                    <a:pt x="0" y="449187"/>
                  </a:lnTo>
                  <a:lnTo>
                    <a:pt x="406400" y="0"/>
                  </a:lnTo>
                  <a:close/>
                </a:path>
              </a:pathLst>
            </a:custGeom>
            <a:solidFill>
              <a:srgbClr val="FFD012"/>
            </a:solidFill>
          </p:spPr>
        </p:sp>
        <p:sp>
          <p:nvSpPr>
            <p:cNvPr name="TextBox 10" id="10"/>
            <p:cNvSpPr txBox="true"/>
            <p:nvPr/>
          </p:nvSpPr>
          <p:spPr>
            <a:xfrm>
              <a:off x="127000" y="170451"/>
              <a:ext cx="558800" cy="24665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0129" y="625314"/>
            <a:ext cx="13213189" cy="1296639"/>
          </a:xfrm>
          <a:prstGeom prst="rect">
            <a:avLst/>
          </a:prstGeom>
        </p:spPr>
        <p:txBody>
          <a:bodyPr anchor="t" rtlCol="false" tIns="0" lIns="0" bIns="0" rIns="0">
            <a:spAutoFit/>
          </a:bodyPr>
          <a:lstStyle/>
          <a:p>
            <a:pPr algn="l">
              <a:lnSpc>
                <a:spcPts val="9591"/>
              </a:lnSpc>
            </a:pPr>
            <a:r>
              <a:rPr lang="en-US" sz="10313" b="true">
                <a:solidFill>
                  <a:srgbClr val="FFD012"/>
                </a:solidFill>
                <a:latin typeface="Barlow Condensed Bold"/>
                <a:ea typeface="Barlow Condensed Bold"/>
                <a:cs typeface="Barlow Condensed Bold"/>
                <a:sym typeface="Barlow Condensed Bold"/>
              </a:rPr>
              <a:t>PERFORMANCE FIGURES</a:t>
            </a:r>
          </a:p>
        </p:txBody>
      </p:sp>
      <p:sp>
        <p:nvSpPr>
          <p:cNvPr name="Freeform 12" id="12"/>
          <p:cNvSpPr/>
          <p:nvPr/>
        </p:nvSpPr>
        <p:spPr>
          <a:xfrm flipH="false" flipV="false" rot="-5400000">
            <a:off x="13398409" y="1470150"/>
            <a:ext cx="732398" cy="954562"/>
          </a:xfrm>
          <a:custGeom>
            <a:avLst/>
            <a:gdLst/>
            <a:ahLst/>
            <a:cxnLst/>
            <a:rect r="r" b="b" t="t" l="l"/>
            <a:pathLst>
              <a:path h="954562" w="732398">
                <a:moveTo>
                  <a:pt x="0" y="0"/>
                </a:moveTo>
                <a:lnTo>
                  <a:pt x="732398" y="0"/>
                </a:lnTo>
                <a:lnTo>
                  <a:pt x="732398" y="954563"/>
                </a:lnTo>
                <a:lnTo>
                  <a:pt x="0" y="954563"/>
                </a:lnTo>
                <a:lnTo>
                  <a:pt x="0" y="0"/>
                </a:lnTo>
                <a:close/>
              </a:path>
            </a:pathLst>
          </a:custGeom>
          <a:blipFill>
            <a:blip r:embed="rId2">
              <a:extLst>
                <a:ext uri="{96DAC541-7B7A-43D3-8B79-37D633B846F1}">
                  <asvg:svgBlip xmlns:asvg="http://schemas.microsoft.com/office/drawing/2016/SVG/main" r:embed="rId3"/>
                </a:ext>
              </a:extLst>
            </a:blip>
            <a:stretch>
              <a:fillRect l="0" t="0" r="-166936" b="-115533"/>
            </a:stretch>
          </a:blipFill>
        </p:spPr>
      </p:sp>
      <p:sp>
        <p:nvSpPr>
          <p:cNvPr name="TextBox 13" id="13"/>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4" id="14"/>
          <p:cNvSpPr txBox="true"/>
          <p:nvPr/>
        </p:nvSpPr>
        <p:spPr>
          <a:xfrm rot="0">
            <a:off x="1028700" y="5215890"/>
            <a:ext cx="7691041"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D012"/>
                </a:solidFill>
                <a:latin typeface="Canva Sans"/>
                <a:ea typeface="Canva Sans"/>
                <a:cs typeface="Canva Sans"/>
                <a:sym typeface="Canva Sans"/>
              </a:rPr>
              <a:t>Data Rate between 196-226 kbps </a:t>
            </a:r>
          </a:p>
        </p:txBody>
      </p:sp>
      <p:sp>
        <p:nvSpPr>
          <p:cNvPr name="TextBox 15" id="15"/>
          <p:cNvSpPr txBox="true"/>
          <p:nvPr/>
        </p:nvSpPr>
        <p:spPr>
          <a:xfrm rot="0">
            <a:off x="1028700" y="3011233"/>
            <a:ext cx="14056519"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D012"/>
                </a:solidFill>
                <a:latin typeface="Canva Sans"/>
                <a:ea typeface="Canva Sans"/>
                <a:cs typeface="Canva Sans"/>
                <a:sym typeface="Canva Sans"/>
              </a:rPr>
              <a:t>Maximum distance that can be transmitted: 40-45 ft</a:t>
            </a:r>
          </a:p>
        </p:txBody>
      </p:sp>
      <p:sp>
        <p:nvSpPr>
          <p:cNvPr name="TextBox 16" id="16"/>
          <p:cNvSpPr txBox="true"/>
          <p:nvPr/>
        </p:nvSpPr>
        <p:spPr>
          <a:xfrm rot="0">
            <a:off x="1691481" y="3833495"/>
            <a:ext cx="14056519" cy="941070"/>
          </a:xfrm>
          <a:prstGeom prst="rect">
            <a:avLst/>
          </a:prstGeom>
        </p:spPr>
        <p:txBody>
          <a:bodyPr anchor="t" rtlCol="false" tIns="0" lIns="0" bIns="0" rIns="0">
            <a:spAutoFit/>
          </a:bodyPr>
          <a:lstStyle/>
          <a:p>
            <a:pPr algn="l">
              <a:lnSpc>
                <a:spcPts val="3780"/>
              </a:lnSpc>
            </a:pPr>
            <a:r>
              <a:rPr lang="en-US" sz="2700">
                <a:solidFill>
                  <a:srgbClr val="FFFFFF"/>
                </a:solidFill>
                <a:latin typeface="Canva Sans"/>
                <a:ea typeface="Canva Sans"/>
                <a:cs typeface="Canva Sans"/>
                <a:sym typeface="Canva Sans"/>
              </a:rPr>
              <a:t>We tested the point-to-point communication system at various distances and ensured reliable and accurate data transmission up to around a distance of 45 feet</a:t>
            </a:r>
          </a:p>
        </p:txBody>
      </p:sp>
      <p:sp>
        <p:nvSpPr>
          <p:cNvPr name="TextBox 17" id="17"/>
          <p:cNvSpPr txBox="true"/>
          <p:nvPr/>
        </p:nvSpPr>
        <p:spPr>
          <a:xfrm rot="0">
            <a:off x="1691481" y="6034405"/>
            <a:ext cx="14056519" cy="1417320"/>
          </a:xfrm>
          <a:prstGeom prst="rect">
            <a:avLst/>
          </a:prstGeom>
        </p:spPr>
        <p:txBody>
          <a:bodyPr anchor="t" rtlCol="false" tIns="0" lIns="0" bIns="0" rIns="0">
            <a:spAutoFit/>
          </a:bodyPr>
          <a:lstStyle/>
          <a:p>
            <a:pPr algn="l">
              <a:lnSpc>
                <a:spcPts val="3780"/>
              </a:lnSpc>
            </a:pPr>
            <a:r>
              <a:rPr lang="en-US" sz="2700">
                <a:solidFill>
                  <a:srgbClr val="FFFFFF"/>
                </a:solidFill>
                <a:latin typeface="Canva Sans"/>
                <a:ea typeface="Canva Sans"/>
                <a:cs typeface="Canva Sans"/>
                <a:sym typeface="Canva Sans"/>
              </a:rPr>
              <a:t>We transmitted a file of known size and measured the time taken for its transfer to determine the data rate of the communication system.</a:t>
            </a:r>
          </a:p>
          <a:p>
            <a:pPr algn="l">
              <a:lnSpc>
                <a:spcPts val="378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477434" y="6174167"/>
            <a:ext cx="15691498" cy="13484881"/>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819162">
            <a:off x="15746034" y="-589015"/>
            <a:ext cx="2347593" cy="6068843"/>
            <a:chOff x="0" y="0"/>
            <a:chExt cx="618296" cy="1598378"/>
          </a:xfrm>
        </p:grpSpPr>
        <p:sp>
          <p:nvSpPr>
            <p:cNvPr name="Freeform 6" id="6"/>
            <p:cNvSpPr/>
            <p:nvPr/>
          </p:nvSpPr>
          <p:spPr>
            <a:xfrm flipH="false" flipV="false" rot="0">
              <a:off x="0" y="0"/>
              <a:ext cx="618296" cy="1598378"/>
            </a:xfrm>
            <a:custGeom>
              <a:avLst/>
              <a:gdLst/>
              <a:ahLst/>
              <a:cxnLst/>
              <a:rect r="r" b="b" t="t" l="l"/>
              <a:pathLst>
                <a:path h="1598378" w="618296">
                  <a:moveTo>
                    <a:pt x="0" y="0"/>
                  </a:moveTo>
                  <a:lnTo>
                    <a:pt x="618296" y="0"/>
                  </a:lnTo>
                  <a:lnTo>
                    <a:pt x="618296" y="1598378"/>
                  </a:lnTo>
                  <a:lnTo>
                    <a:pt x="0" y="1598378"/>
                  </a:lnTo>
                  <a:close/>
                </a:path>
              </a:pathLst>
            </a:custGeom>
            <a:solidFill>
              <a:srgbClr val="FFD012"/>
            </a:solidFill>
          </p:spPr>
        </p:sp>
        <p:sp>
          <p:nvSpPr>
            <p:cNvPr name="TextBox 7" id="7"/>
            <p:cNvSpPr txBox="true"/>
            <p:nvPr/>
          </p:nvSpPr>
          <p:spPr>
            <a:xfrm>
              <a:off x="0" y="-38100"/>
              <a:ext cx="618296" cy="163647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3388774" y="5468539"/>
            <a:ext cx="2487902" cy="10719102"/>
            <a:chOff x="0" y="0"/>
            <a:chExt cx="655250" cy="2823138"/>
          </a:xfrm>
        </p:grpSpPr>
        <p:sp>
          <p:nvSpPr>
            <p:cNvPr name="Freeform 9" id="9"/>
            <p:cNvSpPr/>
            <p:nvPr/>
          </p:nvSpPr>
          <p:spPr>
            <a:xfrm flipH="false" flipV="false" rot="0">
              <a:off x="0" y="0"/>
              <a:ext cx="655250" cy="2823138"/>
            </a:xfrm>
            <a:custGeom>
              <a:avLst/>
              <a:gdLst/>
              <a:ahLst/>
              <a:cxnLst/>
              <a:rect r="r" b="b" t="t" l="l"/>
              <a:pathLst>
                <a:path h="2823138" w="655250">
                  <a:moveTo>
                    <a:pt x="0" y="0"/>
                  </a:moveTo>
                  <a:lnTo>
                    <a:pt x="655250" y="0"/>
                  </a:lnTo>
                  <a:lnTo>
                    <a:pt x="655250" y="2823138"/>
                  </a:lnTo>
                  <a:lnTo>
                    <a:pt x="0" y="2823138"/>
                  </a:lnTo>
                  <a:close/>
                </a:path>
              </a:pathLst>
            </a:custGeom>
            <a:solidFill>
              <a:srgbClr val="FFD012"/>
            </a:solidFill>
          </p:spPr>
        </p:sp>
        <p:sp>
          <p:nvSpPr>
            <p:cNvPr name="TextBox 10" id="10"/>
            <p:cNvSpPr txBox="true"/>
            <p:nvPr/>
          </p:nvSpPr>
          <p:spPr>
            <a:xfrm>
              <a:off x="0" y="-38100"/>
              <a:ext cx="655250" cy="286123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7279078" y="-9790945"/>
            <a:ext cx="2487902" cy="18499710"/>
            <a:chOff x="0" y="0"/>
            <a:chExt cx="655250" cy="4872352"/>
          </a:xfrm>
        </p:grpSpPr>
        <p:sp>
          <p:nvSpPr>
            <p:cNvPr name="Freeform 12" id="12"/>
            <p:cNvSpPr/>
            <p:nvPr/>
          </p:nvSpPr>
          <p:spPr>
            <a:xfrm flipH="false" flipV="false" rot="0">
              <a:off x="0" y="0"/>
              <a:ext cx="655250" cy="4872352"/>
            </a:xfrm>
            <a:custGeom>
              <a:avLst/>
              <a:gdLst/>
              <a:ahLst/>
              <a:cxnLst/>
              <a:rect r="r" b="b" t="t" l="l"/>
              <a:pathLst>
                <a:path h="4872352" w="655250">
                  <a:moveTo>
                    <a:pt x="0" y="0"/>
                  </a:moveTo>
                  <a:lnTo>
                    <a:pt x="655250" y="0"/>
                  </a:lnTo>
                  <a:lnTo>
                    <a:pt x="655250" y="4872352"/>
                  </a:lnTo>
                  <a:lnTo>
                    <a:pt x="0" y="4872352"/>
                  </a:lnTo>
                  <a:close/>
                </a:path>
              </a:pathLst>
            </a:custGeom>
            <a:solidFill>
              <a:srgbClr val="FFD012"/>
            </a:solidFill>
          </p:spPr>
        </p:sp>
        <p:sp>
          <p:nvSpPr>
            <p:cNvPr name="TextBox 13" id="13"/>
            <p:cNvSpPr txBox="true"/>
            <p:nvPr/>
          </p:nvSpPr>
          <p:spPr>
            <a:xfrm>
              <a:off x="0" y="-38100"/>
              <a:ext cx="655250" cy="491045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339241" y="2861708"/>
            <a:ext cx="7967883" cy="6847399"/>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16" id="16"/>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559195" y="3112945"/>
            <a:ext cx="7527975" cy="6469354"/>
            <a:chOff x="0" y="0"/>
            <a:chExt cx="812800" cy="698500"/>
          </a:xfrm>
        </p:grpSpPr>
        <p:sp>
          <p:nvSpPr>
            <p:cNvPr name="Freeform 18" id="1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4F5A">
                    <a:alpha val="100000"/>
                  </a:srgbClr>
                </a:gs>
                <a:gs pos="100000">
                  <a:srgbClr val="002038">
                    <a:alpha val="100000"/>
                  </a:srgbClr>
                </a:gs>
              </a:gsLst>
              <a:lin ang="0"/>
            </a:gradFill>
            <a:ln w="12700" cap="sq">
              <a:solidFill>
                <a:srgbClr val="000000"/>
              </a:solidFill>
              <a:prstDash val="solid"/>
              <a:miter/>
            </a:ln>
          </p:spPr>
        </p:sp>
      </p:grpSp>
      <p:sp>
        <p:nvSpPr>
          <p:cNvPr name="TextBox 19" id="19"/>
          <p:cNvSpPr txBox="true"/>
          <p:nvPr/>
        </p:nvSpPr>
        <p:spPr>
          <a:xfrm rot="0">
            <a:off x="1028700" y="2902607"/>
            <a:ext cx="10150322" cy="2257894"/>
          </a:xfrm>
          <a:prstGeom prst="rect">
            <a:avLst/>
          </a:prstGeom>
        </p:spPr>
        <p:txBody>
          <a:bodyPr anchor="t" rtlCol="false" tIns="0" lIns="0" bIns="0" rIns="0">
            <a:spAutoFit/>
          </a:bodyPr>
          <a:lstStyle/>
          <a:p>
            <a:pPr algn="l">
              <a:lnSpc>
                <a:spcPts val="16593"/>
              </a:lnSpc>
            </a:pPr>
            <a:r>
              <a:rPr lang="en-US" sz="17842" b="true">
                <a:solidFill>
                  <a:srgbClr val="FFD012"/>
                </a:solidFill>
                <a:latin typeface="Barlow Condensed Bold"/>
                <a:ea typeface="Barlow Condensed Bold"/>
                <a:cs typeface="Barlow Condensed Bold"/>
                <a:sym typeface="Barlow Condensed Bold"/>
              </a:rPr>
              <a:t>THANK YOU</a:t>
            </a:r>
          </a:p>
        </p:txBody>
      </p:sp>
      <p:sp>
        <p:nvSpPr>
          <p:cNvPr name="Freeform 20" id="20"/>
          <p:cNvSpPr/>
          <p:nvPr/>
        </p:nvSpPr>
        <p:spPr>
          <a:xfrm flipH="false" flipV="false" rot="-5400000">
            <a:off x="13504966" y="889477"/>
            <a:ext cx="584154" cy="1638783"/>
          </a:xfrm>
          <a:custGeom>
            <a:avLst/>
            <a:gdLst/>
            <a:ahLst/>
            <a:cxnLst/>
            <a:rect r="r" b="b" t="t" l="l"/>
            <a:pathLst>
              <a:path h="1638783" w="584154">
                <a:moveTo>
                  <a:pt x="0" y="0"/>
                </a:moveTo>
                <a:lnTo>
                  <a:pt x="584154" y="0"/>
                </a:lnTo>
                <a:lnTo>
                  <a:pt x="584154" y="1638784"/>
                </a:lnTo>
                <a:lnTo>
                  <a:pt x="0" y="1638784"/>
                </a:lnTo>
                <a:lnTo>
                  <a:pt x="0" y="0"/>
                </a:lnTo>
                <a:close/>
              </a:path>
            </a:pathLst>
          </a:custGeom>
          <a:blipFill>
            <a:blip r:embed="rId2">
              <a:extLst>
                <a:ext uri="{96DAC541-7B7A-43D3-8B79-37D633B846F1}">
                  <asvg:svgBlip xmlns:asvg="http://schemas.microsoft.com/office/drawing/2016/SVG/main" r:embed="rId3"/>
                </a:ext>
              </a:extLst>
            </a:blip>
            <a:stretch>
              <a:fillRect l="0" t="0" r="-166582" b="0"/>
            </a:stretch>
          </a:blipFill>
        </p:spPr>
      </p:sp>
      <p:grpSp>
        <p:nvGrpSpPr>
          <p:cNvPr name="Group 21" id="21"/>
          <p:cNvGrpSpPr/>
          <p:nvPr/>
        </p:nvGrpSpPr>
        <p:grpSpPr>
          <a:xfrm rot="0">
            <a:off x="14323183" y="5936966"/>
            <a:ext cx="3864825" cy="3321334"/>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a:ln w="12700" cap="sq">
              <a:solidFill>
                <a:srgbClr val="000000"/>
              </a:solidFill>
              <a:prstDash val="solid"/>
              <a:miter/>
            </a:ln>
          </p:spPr>
        </p:sp>
      </p:grpSp>
      <p:grpSp>
        <p:nvGrpSpPr>
          <p:cNvPr name="Group 23" id="23"/>
          <p:cNvGrpSpPr/>
          <p:nvPr/>
        </p:nvGrpSpPr>
        <p:grpSpPr>
          <a:xfrm rot="0">
            <a:off x="13394475" y="3482833"/>
            <a:ext cx="3864825" cy="3321334"/>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a:ln w="12700" cap="sq">
              <a:solidFill>
                <a:srgbClr val="000000"/>
              </a:solidFill>
              <a:prstDash val="solid"/>
              <a:miter/>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041853" y="1074711"/>
            <a:ext cx="10405375" cy="1146128"/>
          </a:xfrm>
          <a:prstGeom prst="rect">
            <a:avLst/>
          </a:prstGeom>
        </p:spPr>
        <p:txBody>
          <a:bodyPr anchor="t" rtlCol="false" tIns="0" lIns="0" bIns="0" rIns="0">
            <a:spAutoFit/>
          </a:bodyPr>
          <a:lstStyle/>
          <a:p>
            <a:pPr algn="ctr">
              <a:lnSpc>
                <a:spcPts val="8351"/>
              </a:lnSpc>
            </a:pPr>
            <a:r>
              <a:rPr lang="en-US" b="true" sz="8980">
                <a:solidFill>
                  <a:srgbClr val="FFD012"/>
                </a:solidFill>
                <a:latin typeface="Barlow Condensed Bold"/>
                <a:ea typeface="Barlow Condensed Bold"/>
                <a:cs typeface="Barlow Condensed Bold"/>
                <a:sym typeface="Barlow Condensed Bold"/>
              </a:rPr>
              <a:t>DESIGN METHODOLOGY</a:t>
            </a:r>
          </a:p>
        </p:txBody>
      </p:sp>
      <p:grpSp>
        <p:nvGrpSpPr>
          <p:cNvPr name="Group 3" id="3"/>
          <p:cNvGrpSpPr/>
          <p:nvPr/>
        </p:nvGrpSpPr>
        <p:grpSpPr>
          <a:xfrm rot="0">
            <a:off x="947869" y="2849489"/>
            <a:ext cx="5338789" cy="4588022"/>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28575" cap="sq">
              <a:solidFill>
                <a:srgbClr val="FFD012"/>
              </a:solidFill>
              <a:prstDash val="solid"/>
              <a:miter/>
            </a:ln>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933751" y="3259424"/>
            <a:ext cx="3367023" cy="997458"/>
          </a:xfrm>
          <a:prstGeom prst="rect">
            <a:avLst/>
          </a:prstGeom>
        </p:spPr>
        <p:txBody>
          <a:bodyPr anchor="t" rtlCol="false" tIns="0" lIns="0" bIns="0" rIns="0">
            <a:spAutoFit/>
          </a:bodyPr>
          <a:lstStyle/>
          <a:p>
            <a:pPr algn="ctr">
              <a:lnSpc>
                <a:spcPts val="3936"/>
              </a:lnSpc>
            </a:pPr>
            <a:r>
              <a:rPr lang="en-US" b="true" sz="3200">
                <a:solidFill>
                  <a:srgbClr val="FFD012"/>
                </a:solidFill>
                <a:latin typeface="DM Sans Bold"/>
                <a:ea typeface="DM Sans Bold"/>
                <a:cs typeface="DM Sans Bold"/>
                <a:sym typeface="DM Sans Bold"/>
              </a:rPr>
              <a:t>REQUIREMENT ANALYSIS</a:t>
            </a:r>
          </a:p>
        </p:txBody>
      </p:sp>
      <p:sp>
        <p:nvSpPr>
          <p:cNvPr name="TextBox 7" id="7"/>
          <p:cNvSpPr txBox="true"/>
          <p:nvPr/>
        </p:nvSpPr>
        <p:spPr>
          <a:xfrm rot="0">
            <a:off x="1545487" y="4494691"/>
            <a:ext cx="4181651" cy="2082165"/>
          </a:xfrm>
          <a:prstGeom prst="rect">
            <a:avLst/>
          </a:prstGeom>
        </p:spPr>
        <p:txBody>
          <a:bodyPr anchor="t" rtlCol="false" tIns="0" lIns="0" bIns="0" rIns="0">
            <a:spAutoFit/>
          </a:bodyPr>
          <a:lstStyle/>
          <a:p>
            <a:pPr algn="ctr">
              <a:lnSpc>
                <a:spcPts val="3360"/>
              </a:lnSpc>
            </a:pPr>
            <a:r>
              <a:rPr lang="en-US" sz="2400">
                <a:solidFill>
                  <a:srgbClr val="FFFFFF"/>
                </a:solidFill>
                <a:latin typeface="DM Sans"/>
                <a:ea typeface="DM Sans"/>
                <a:cs typeface="DM Sans"/>
                <a:sym typeface="DM Sans"/>
              </a:rPr>
              <a:t> Point-to-point digital wireless communication system in 2.4 GHz ISM band.</a:t>
            </a:r>
          </a:p>
          <a:p>
            <a:pPr algn="ctr">
              <a:lnSpc>
                <a:spcPts val="3360"/>
              </a:lnSpc>
            </a:pPr>
            <a:r>
              <a:rPr lang="en-US" sz="2400">
                <a:solidFill>
                  <a:srgbClr val="FFFFFF"/>
                </a:solidFill>
                <a:latin typeface="DM Sans"/>
                <a:ea typeface="DM Sans"/>
                <a:cs typeface="DM Sans"/>
                <a:sym typeface="DM Sans"/>
              </a:rPr>
              <a:t>Should be able to</a:t>
            </a:r>
            <a:r>
              <a:rPr lang="en-US" sz="2400">
                <a:solidFill>
                  <a:srgbClr val="FFFFFF"/>
                </a:solidFill>
                <a:latin typeface="DM Sans"/>
                <a:ea typeface="DM Sans"/>
                <a:cs typeface="DM Sans"/>
                <a:sym typeface="DM Sans"/>
              </a:rPr>
              <a:t> transmit images, voice and video</a:t>
            </a:r>
          </a:p>
        </p:txBody>
      </p:sp>
      <p:grpSp>
        <p:nvGrpSpPr>
          <p:cNvPr name="Group 8" id="8"/>
          <p:cNvGrpSpPr/>
          <p:nvPr/>
        </p:nvGrpSpPr>
        <p:grpSpPr>
          <a:xfrm rot="0">
            <a:off x="6286658" y="2849489"/>
            <a:ext cx="5338789" cy="4588022"/>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28575" cap="sq">
              <a:solidFill>
                <a:srgbClr val="FFD012"/>
              </a:solidFill>
              <a:prstDash val="solid"/>
              <a:miter/>
            </a:ln>
          </p:spPr>
        </p:sp>
        <p:sp>
          <p:nvSpPr>
            <p:cNvPr name="TextBox 10" id="10"/>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509623" y="3259424"/>
            <a:ext cx="2892859" cy="1988058"/>
          </a:xfrm>
          <a:prstGeom prst="rect">
            <a:avLst/>
          </a:prstGeom>
        </p:spPr>
        <p:txBody>
          <a:bodyPr anchor="t" rtlCol="false" tIns="0" lIns="0" bIns="0" rIns="0">
            <a:spAutoFit/>
          </a:bodyPr>
          <a:lstStyle/>
          <a:p>
            <a:pPr algn="ctr">
              <a:lnSpc>
                <a:spcPts val="3936"/>
              </a:lnSpc>
            </a:pPr>
            <a:r>
              <a:rPr lang="en-US" b="true" sz="3200">
                <a:solidFill>
                  <a:srgbClr val="FFD012"/>
                </a:solidFill>
                <a:latin typeface="DM Sans Bold"/>
                <a:ea typeface="DM Sans Bold"/>
                <a:cs typeface="DM Sans Bold"/>
                <a:sym typeface="DM Sans Bold"/>
              </a:rPr>
              <a:t>SELECTION OF MODULATION SCHEME </a:t>
            </a:r>
          </a:p>
          <a:p>
            <a:pPr algn="ctr">
              <a:lnSpc>
                <a:spcPts val="3936"/>
              </a:lnSpc>
            </a:pPr>
          </a:p>
        </p:txBody>
      </p:sp>
      <p:sp>
        <p:nvSpPr>
          <p:cNvPr name="TextBox 12" id="12"/>
          <p:cNvSpPr txBox="true"/>
          <p:nvPr/>
        </p:nvSpPr>
        <p:spPr>
          <a:xfrm rot="0">
            <a:off x="6970799" y="4913791"/>
            <a:ext cx="3970505" cy="1663065"/>
          </a:xfrm>
          <a:prstGeom prst="rect">
            <a:avLst/>
          </a:prstGeom>
        </p:spPr>
        <p:txBody>
          <a:bodyPr anchor="t" rtlCol="false" tIns="0" lIns="0" bIns="0" rIns="0">
            <a:spAutoFit/>
          </a:bodyPr>
          <a:lstStyle/>
          <a:p>
            <a:pPr algn="ctr">
              <a:lnSpc>
                <a:spcPts val="3360"/>
              </a:lnSpc>
            </a:pPr>
            <a:r>
              <a:rPr lang="en-US" sz="2400">
                <a:solidFill>
                  <a:srgbClr val="FFFFFF"/>
                </a:solidFill>
                <a:latin typeface="DM Sans"/>
                <a:ea typeface="DM Sans"/>
                <a:cs typeface="DM Sans"/>
                <a:sym typeface="DM Sans"/>
              </a:rPr>
              <a:t>Selecting QPSK for higher data rate and bandwidth efficiency</a:t>
            </a:r>
          </a:p>
          <a:p>
            <a:pPr algn="ctr">
              <a:lnSpc>
                <a:spcPts val="3360"/>
              </a:lnSpc>
              <a:spcBef>
                <a:spcPct val="0"/>
              </a:spcBef>
            </a:pPr>
          </a:p>
        </p:txBody>
      </p:sp>
      <p:grpSp>
        <p:nvGrpSpPr>
          <p:cNvPr name="Group 13" id="13"/>
          <p:cNvGrpSpPr/>
          <p:nvPr/>
        </p:nvGrpSpPr>
        <p:grpSpPr>
          <a:xfrm rot="0">
            <a:off x="11625447" y="2849489"/>
            <a:ext cx="5633853" cy="4588022"/>
            <a:chOff x="0" y="0"/>
            <a:chExt cx="857722" cy="698500"/>
          </a:xfrm>
        </p:grpSpPr>
        <p:sp>
          <p:nvSpPr>
            <p:cNvPr name="Freeform 14" id="14"/>
            <p:cNvSpPr/>
            <p:nvPr/>
          </p:nvSpPr>
          <p:spPr>
            <a:xfrm flipH="false" flipV="false" rot="0">
              <a:off x="0" y="0"/>
              <a:ext cx="857722" cy="698500"/>
            </a:xfrm>
            <a:custGeom>
              <a:avLst/>
              <a:gdLst/>
              <a:ahLst/>
              <a:cxnLst/>
              <a:rect r="r" b="b" t="t" l="l"/>
              <a:pathLst>
                <a:path h="698500" w="857722">
                  <a:moveTo>
                    <a:pt x="857722" y="349250"/>
                  </a:moveTo>
                  <a:lnTo>
                    <a:pt x="654522" y="698500"/>
                  </a:lnTo>
                  <a:lnTo>
                    <a:pt x="203200" y="698500"/>
                  </a:lnTo>
                  <a:lnTo>
                    <a:pt x="0" y="349250"/>
                  </a:lnTo>
                  <a:lnTo>
                    <a:pt x="203200" y="0"/>
                  </a:lnTo>
                  <a:lnTo>
                    <a:pt x="654522" y="0"/>
                  </a:lnTo>
                  <a:lnTo>
                    <a:pt x="857722" y="349250"/>
                  </a:lnTo>
                  <a:close/>
                </a:path>
              </a:pathLst>
            </a:custGeom>
            <a:solidFill>
              <a:srgbClr val="000000">
                <a:alpha val="0"/>
              </a:srgbClr>
            </a:solidFill>
            <a:ln w="28575" cap="sq">
              <a:solidFill>
                <a:srgbClr val="FFD012"/>
              </a:solidFill>
              <a:prstDash val="solid"/>
              <a:miter/>
            </a:ln>
          </p:spPr>
        </p:sp>
        <p:sp>
          <p:nvSpPr>
            <p:cNvPr name="TextBox 15" id="15"/>
            <p:cNvSpPr txBox="true"/>
            <p:nvPr/>
          </p:nvSpPr>
          <p:spPr>
            <a:xfrm>
              <a:off x="114300" y="-38100"/>
              <a:ext cx="629122" cy="7366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2526111" y="3421515"/>
            <a:ext cx="3851995" cy="1492758"/>
          </a:xfrm>
          <a:prstGeom prst="rect">
            <a:avLst/>
          </a:prstGeom>
        </p:spPr>
        <p:txBody>
          <a:bodyPr anchor="t" rtlCol="false" tIns="0" lIns="0" bIns="0" rIns="0">
            <a:spAutoFit/>
          </a:bodyPr>
          <a:lstStyle/>
          <a:p>
            <a:pPr algn="ctr">
              <a:lnSpc>
                <a:spcPts val="3936"/>
              </a:lnSpc>
            </a:pPr>
            <a:r>
              <a:rPr lang="en-US" b="true" sz="3200">
                <a:solidFill>
                  <a:srgbClr val="FFD012"/>
                </a:solidFill>
                <a:latin typeface="DM Sans Bold"/>
                <a:ea typeface="DM Sans Bold"/>
                <a:cs typeface="DM Sans Bold"/>
                <a:sym typeface="DM Sans Bold"/>
              </a:rPr>
              <a:t>IMPLEMENTATION IN GNU RADIO.</a:t>
            </a:r>
          </a:p>
          <a:p>
            <a:pPr algn="ctr">
              <a:lnSpc>
                <a:spcPts val="3936"/>
              </a:lnSpc>
            </a:pPr>
          </a:p>
        </p:txBody>
      </p:sp>
      <p:sp>
        <p:nvSpPr>
          <p:cNvPr name="TextBox 17" id="17"/>
          <p:cNvSpPr txBox="true"/>
          <p:nvPr/>
        </p:nvSpPr>
        <p:spPr>
          <a:xfrm rot="0">
            <a:off x="12545161" y="4793384"/>
            <a:ext cx="3970505" cy="2082165"/>
          </a:xfrm>
          <a:prstGeom prst="rect">
            <a:avLst/>
          </a:prstGeom>
        </p:spPr>
        <p:txBody>
          <a:bodyPr anchor="t" rtlCol="false" tIns="0" lIns="0" bIns="0" rIns="0">
            <a:spAutoFit/>
          </a:bodyPr>
          <a:lstStyle/>
          <a:p>
            <a:pPr algn="ctr">
              <a:lnSpc>
                <a:spcPts val="3360"/>
              </a:lnSpc>
            </a:pPr>
            <a:r>
              <a:rPr lang="en-US" sz="2400">
                <a:solidFill>
                  <a:srgbClr val="FFFFFF"/>
                </a:solidFill>
                <a:latin typeface="DM Sans"/>
                <a:ea typeface="DM Sans"/>
                <a:cs typeface="DM Sans"/>
                <a:sym typeface="DM Sans"/>
              </a:rPr>
              <a:t> Identifying blocks and their arrangement.</a:t>
            </a:r>
          </a:p>
          <a:p>
            <a:pPr algn="ctr">
              <a:lnSpc>
                <a:spcPts val="3360"/>
              </a:lnSpc>
            </a:pPr>
            <a:r>
              <a:rPr lang="en-US" sz="2400">
                <a:solidFill>
                  <a:srgbClr val="FFFFFF"/>
                </a:solidFill>
                <a:latin typeface="DM Sans"/>
                <a:ea typeface="DM Sans"/>
                <a:cs typeface="DM Sans"/>
                <a:sym typeface="DM Sans"/>
              </a:rPr>
              <a:t>Designing the flowgraph.</a:t>
            </a:r>
          </a:p>
          <a:p>
            <a:pPr algn="ctr">
              <a:lnSpc>
                <a:spcPts val="3360"/>
              </a:lnSpc>
              <a:spcBef>
                <a:spcPct val="0"/>
              </a:spcBef>
            </a:pPr>
            <a:r>
              <a:rPr lang="en-US" sz="2400">
                <a:solidFill>
                  <a:srgbClr val="FFFFFF"/>
                </a:solidFill>
                <a:latin typeface="DM Sans"/>
                <a:ea typeface="DM Sans"/>
                <a:cs typeface="DM Sans"/>
                <a:sym typeface="DM Sans"/>
              </a:rPr>
              <a:t>Simulate transmission with virtual channel model.</a:t>
            </a:r>
          </a:p>
        </p:txBody>
      </p:sp>
      <p:grpSp>
        <p:nvGrpSpPr>
          <p:cNvPr name="Group 18" id="18"/>
          <p:cNvGrpSpPr/>
          <p:nvPr/>
        </p:nvGrpSpPr>
        <p:grpSpPr>
          <a:xfrm rot="-9009699">
            <a:off x="-2608763" y="-3725581"/>
            <a:ext cx="3169273" cy="9145997"/>
            <a:chOff x="0" y="0"/>
            <a:chExt cx="834706" cy="2408822"/>
          </a:xfrm>
        </p:grpSpPr>
        <p:sp>
          <p:nvSpPr>
            <p:cNvPr name="Freeform 19" id="19"/>
            <p:cNvSpPr/>
            <p:nvPr/>
          </p:nvSpPr>
          <p:spPr>
            <a:xfrm flipH="false" flipV="false" rot="0">
              <a:off x="0" y="0"/>
              <a:ext cx="834706" cy="2408822"/>
            </a:xfrm>
            <a:custGeom>
              <a:avLst/>
              <a:gdLst/>
              <a:ahLst/>
              <a:cxnLst/>
              <a:rect r="r" b="b" t="t" l="l"/>
              <a:pathLst>
                <a:path h="2408822" w="834706">
                  <a:moveTo>
                    <a:pt x="0" y="0"/>
                  </a:moveTo>
                  <a:lnTo>
                    <a:pt x="834706" y="0"/>
                  </a:lnTo>
                  <a:lnTo>
                    <a:pt x="834706" y="2408822"/>
                  </a:lnTo>
                  <a:lnTo>
                    <a:pt x="0" y="2408822"/>
                  </a:lnTo>
                  <a:close/>
                </a:path>
              </a:pathLst>
            </a:custGeom>
            <a:solidFill>
              <a:srgbClr val="FFD012"/>
            </a:solidFill>
          </p:spPr>
        </p:sp>
        <p:sp>
          <p:nvSpPr>
            <p:cNvPr name="TextBox 20" id="20"/>
            <p:cNvSpPr txBox="true"/>
            <p:nvPr/>
          </p:nvSpPr>
          <p:spPr>
            <a:xfrm>
              <a:off x="0" y="-38100"/>
              <a:ext cx="834706" cy="2446922"/>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10672677">
            <a:off x="715457" y="-3660793"/>
            <a:ext cx="19572125" cy="4033240"/>
            <a:chOff x="0" y="0"/>
            <a:chExt cx="5154798" cy="1062253"/>
          </a:xfrm>
        </p:grpSpPr>
        <p:sp>
          <p:nvSpPr>
            <p:cNvPr name="Freeform 22" id="22"/>
            <p:cNvSpPr/>
            <p:nvPr/>
          </p:nvSpPr>
          <p:spPr>
            <a:xfrm flipH="false" flipV="false" rot="0">
              <a:off x="0" y="0"/>
              <a:ext cx="5154799" cy="1062253"/>
            </a:xfrm>
            <a:custGeom>
              <a:avLst/>
              <a:gdLst/>
              <a:ahLst/>
              <a:cxnLst/>
              <a:rect r="r" b="b" t="t" l="l"/>
              <a:pathLst>
                <a:path h="1062253" w="5154799">
                  <a:moveTo>
                    <a:pt x="0" y="0"/>
                  </a:moveTo>
                  <a:lnTo>
                    <a:pt x="5154799" y="0"/>
                  </a:lnTo>
                  <a:lnTo>
                    <a:pt x="5154799" y="1062253"/>
                  </a:lnTo>
                  <a:lnTo>
                    <a:pt x="0" y="1062253"/>
                  </a:lnTo>
                  <a:close/>
                </a:path>
              </a:pathLst>
            </a:custGeom>
            <a:solidFill>
              <a:srgbClr val="FFD012"/>
            </a:solidFill>
          </p:spPr>
        </p:sp>
        <p:sp>
          <p:nvSpPr>
            <p:cNvPr name="TextBox 23" id="23"/>
            <p:cNvSpPr txBox="true"/>
            <p:nvPr/>
          </p:nvSpPr>
          <p:spPr>
            <a:xfrm>
              <a:off x="0" y="-38100"/>
              <a:ext cx="5154798" cy="1100353"/>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1795526">
            <a:off x="699958" y="237500"/>
            <a:ext cx="1583201" cy="874944"/>
            <a:chOff x="0" y="0"/>
            <a:chExt cx="812800" cy="449187"/>
          </a:xfrm>
        </p:grpSpPr>
        <p:sp>
          <p:nvSpPr>
            <p:cNvPr name="Freeform 25" id="25"/>
            <p:cNvSpPr/>
            <p:nvPr/>
          </p:nvSpPr>
          <p:spPr>
            <a:xfrm flipH="false" flipV="false" rot="0">
              <a:off x="0" y="0"/>
              <a:ext cx="812800" cy="449187"/>
            </a:xfrm>
            <a:custGeom>
              <a:avLst/>
              <a:gdLst/>
              <a:ahLst/>
              <a:cxnLst/>
              <a:rect r="r" b="b" t="t" l="l"/>
              <a:pathLst>
                <a:path h="449187" w="812800">
                  <a:moveTo>
                    <a:pt x="406400" y="0"/>
                  </a:moveTo>
                  <a:lnTo>
                    <a:pt x="812800" y="449187"/>
                  </a:lnTo>
                  <a:lnTo>
                    <a:pt x="0" y="449187"/>
                  </a:lnTo>
                  <a:lnTo>
                    <a:pt x="406400" y="0"/>
                  </a:lnTo>
                  <a:close/>
                </a:path>
              </a:pathLst>
            </a:custGeom>
            <a:solidFill>
              <a:srgbClr val="FFD012"/>
            </a:solidFill>
          </p:spPr>
        </p:sp>
        <p:sp>
          <p:nvSpPr>
            <p:cNvPr name="TextBox 26" id="26"/>
            <p:cNvSpPr txBox="true"/>
            <p:nvPr/>
          </p:nvSpPr>
          <p:spPr>
            <a:xfrm>
              <a:off x="127000" y="170451"/>
              <a:ext cx="558800" cy="246651"/>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5400000">
            <a:off x="2506945" y="481546"/>
            <a:ext cx="732398" cy="954562"/>
          </a:xfrm>
          <a:custGeom>
            <a:avLst/>
            <a:gdLst/>
            <a:ahLst/>
            <a:cxnLst/>
            <a:rect r="r" b="b" t="t" l="l"/>
            <a:pathLst>
              <a:path h="954562" w="732398">
                <a:moveTo>
                  <a:pt x="0" y="0"/>
                </a:moveTo>
                <a:lnTo>
                  <a:pt x="732398" y="0"/>
                </a:lnTo>
                <a:lnTo>
                  <a:pt x="732398" y="954562"/>
                </a:lnTo>
                <a:lnTo>
                  <a:pt x="0" y="954562"/>
                </a:lnTo>
                <a:lnTo>
                  <a:pt x="0" y="0"/>
                </a:lnTo>
                <a:close/>
              </a:path>
            </a:pathLst>
          </a:custGeom>
          <a:blipFill>
            <a:blip r:embed="rId2">
              <a:extLst>
                <a:ext uri="{96DAC541-7B7A-43D3-8B79-37D633B846F1}">
                  <asvg:svgBlip xmlns:asvg="http://schemas.microsoft.com/office/drawing/2016/SVG/main" r:embed="rId3"/>
                </a:ext>
              </a:extLst>
            </a:blip>
            <a:stretch>
              <a:fillRect l="0" t="0" r="-166936" b="-115533"/>
            </a:stretch>
          </a:blipFill>
        </p:spPr>
      </p:sp>
      <p:grpSp>
        <p:nvGrpSpPr>
          <p:cNvPr name="Group 28" id="28"/>
          <p:cNvGrpSpPr/>
          <p:nvPr/>
        </p:nvGrpSpPr>
        <p:grpSpPr>
          <a:xfrm rot="0">
            <a:off x="1146059" y="3554853"/>
            <a:ext cx="971903" cy="835229"/>
            <a:chOff x="0" y="0"/>
            <a:chExt cx="812800" cy="698500"/>
          </a:xfrm>
        </p:grpSpPr>
        <p:sp>
          <p:nvSpPr>
            <p:cNvPr name="Freeform 29" id="2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30" id="30"/>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090048" y="3672267"/>
            <a:ext cx="1083924" cy="543252"/>
          </a:xfrm>
          <a:prstGeom prst="rect">
            <a:avLst/>
          </a:prstGeom>
        </p:spPr>
        <p:txBody>
          <a:bodyPr anchor="t" rtlCol="false" tIns="0" lIns="0" bIns="0" rIns="0">
            <a:spAutoFit/>
          </a:bodyPr>
          <a:lstStyle/>
          <a:p>
            <a:pPr algn="ctr">
              <a:lnSpc>
                <a:spcPts val="4560"/>
              </a:lnSpc>
            </a:pPr>
            <a:r>
              <a:rPr lang="en-US" b="true" sz="3257">
                <a:solidFill>
                  <a:srgbClr val="002038"/>
                </a:solidFill>
                <a:latin typeface="DM Sans Bold"/>
                <a:ea typeface="DM Sans Bold"/>
                <a:cs typeface="DM Sans Bold"/>
                <a:sym typeface="DM Sans Bold"/>
              </a:rPr>
              <a:t>1</a:t>
            </a:r>
          </a:p>
        </p:txBody>
      </p:sp>
      <p:grpSp>
        <p:nvGrpSpPr>
          <p:cNvPr name="Group 32" id="32"/>
          <p:cNvGrpSpPr/>
          <p:nvPr/>
        </p:nvGrpSpPr>
        <p:grpSpPr>
          <a:xfrm rot="0">
            <a:off x="6342668" y="3554853"/>
            <a:ext cx="971903" cy="835229"/>
            <a:chOff x="0" y="0"/>
            <a:chExt cx="812800" cy="698500"/>
          </a:xfrm>
        </p:grpSpPr>
        <p:sp>
          <p:nvSpPr>
            <p:cNvPr name="Freeform 33" id="3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34" id="3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6286658" y="3672267"/>
            <a:ext cx="1083924" cy="543252"/>
          </a:xfrm>
          <a:prstGeom prst="rect">
            <a:avLst/>
          </a:prstGeom>
        </p:spPr>
        <p:txBody>
          <a:bodyPr anchor="t" rtlCol="false" tIns="0" lIns="0" bIns="0" rIns="0">
            <a:spAutoFit/>
          </a:bodyPr>
          <a:lstStyle/>
          <a:p>
            <a:pPr algn="ctr">
              <a:lnSpc>
                <a:spcPts val="4560"/>
              </a:lnSpc>
            </a:pPr>
            <a:r>
              <a:rPr lang="en-US" b="true" sz="3257">
                <a:solidFill>
                  <a:srgbClr val="002038"/>
                </a:solidFill>
                <a:latin typeface="DM Sans Bold"/>
                <a:ea typeface="DM Sans Bold"/>
                <a:cs typeface="DM Sans Bold"/>
                <a:sym typeface="DM Sans Bold"/>
              </a:rPr>
              <a:t>2</a:t>
            </a:r>
          </a:p>
        </p:txBody>
      </p:sp>
      <p:grpSp>
        <p:nvGrpSpPr>
          <p:cNvPr name="Group 36" id="36"/>
          <p:cNvGrpSpPr/>
          <p:nvPr/>
        </p:nvGrpSpPr>
        <p:grpSpPr>
          <a:xfrm rot="0">
            <a:off x="11738607" y="3554853"/>
            <a:ext cx="971903" cy="835229"/>
            <a:chOff x="0" y="0"/>
            <a:chExt cx="812800" cy="698500"/>
          </a:xfrm>
        </p:grpSpPr>
        <p:sp>
          <p:nvSpPr>
            <p:cNvPr name="Freeform 37" id="3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38" id="3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11682597" y="3672267"/>
            <a:ext cx="1083924" cy="543252"/>
          </a:xfrm>
          <a:prstGeom prst="rect">
            <a:avLst/>
          </a:prstGeom>
        </p:spPr>
        <p:txBody>
          <a:bodyPr anchor="t" rtlCol="false" tIns="0" lIns="0" bIns="0" rIns="0">
            <a:spAutoFit/>
          </a:bodyPr>
          <a:lstStyle/>
          <a:p>
            <a:pPr algn="ctr">
              <a:lnSpc>
                <a:spcPts val="4560"/>
              </a:lnSpc>
            </a:pPr>
            <a:r>
              <a:rPr lang="en-US" b="true" sz="3257">
                <a:solidFill>
                  <a:srgbClr val="002038"/>
                </a:solidFill>
                <a:latin typeface="DM Sans Bold"/>
                <a:ea typeface="DM Sans Bold"/>
                <a:cs typeface="DM Sans Bold"/>
                <a:sym typeface="DM Sans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593689" y="-300281"/>
            <a:ext cx="694311" cy="10887562"/>
            <a:chOff x="0" y="0"/>
            <a:chExt cx="182864" cy="2867506"/>
          </a:xfrm>
        </p:grpSpPr>
        <p:sp>
          <p:nvSpPr>
            <p:cNvPr name="Freeform 3" id="3"/>
            <p:cNvSpPr/>
            <p:nvPr/>
          </p:nvSpPr>
          <p:spPr>
            <a:xfrm flipH="false" flipV="false" rot="0">
              <a:off x="0" y="0"/>
              <a:ext cx="182864" cy="2867506"/>
            </a:xfrm>
            <a:custGeom>
              <a:avLst/>
              <a:gdLst/>
              <a:ahLst/>
              <a:cxnLst/>
              <a:rect r="r" b="b" t="t" l="l"/>
              <a:pathLst>
                <a:path h="2867506" w="182864">
                  <a:moveTo>
                    <a:pt x="0" y="0"/>
                  </a:moveTo>
                  <a:lnTo>
                    <a:pt x="182864" y="0"/>
                  </a:lnTo>
                  <a:lnTo>
                    <a:pt x="182864" y="2867506"/>
                  </a:lnTo>
                  <a:lnTo>
                    <a:pt x="0" y="2867506"/>
                  </a:lnTo>
                  <a:close/>
                </a:path>
              </a:pathLst>
            </a:custGeom>
            <a:solidFill>
              <a:srgbClr val="FFD012"/>
            </a:solidFill>
          </p:spPr>
        </p:sp>
        <p:sp>
          <p:nvSpPr>
            <p:cNvPr name="TextBox 4" id="4"/>
            <p:cNvSpPr txBox="true"/>
            <p:nvPr/>
          </p:nvSpPr>
          <p:spPr>
            <a:xfrm>
              <a:off x="0" y="-38100"/>
              <a:ext cx="182864" cy="29056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4574318">
            <a:off x="8811137" y="1554874"/>
            <a:ext cx="2561162" cy="18865079"/>
            <a:chOff x="0" y="0"/>
            <a:chExt cx="674545" cy="4968581"/>
          </a:xfrm>
        </p:grpSpPr>
        <p:sp>
          <p:nvSpPr>
            <p:cNvPr name="Freeform 6" id="6"/>
            <p:cNvSpPr/>
            <p:nvPr/>
          </p:nvSpPr>
          <p:spPr>
            <a:xfrm flipH="false" flipV="false" rot="0">
              <a:off x="0" y="0"/>
              <a:ext cx="674545" cy="4968580"/>
            </a:xfrm>
            <a:custGeom>
              <a:avLst/>
              <a:gdLst/>
              <a:ahLst/>
              <a:cxnLst/>
              <a:rect r="r" b="b" t="t" l="l"/>
              <a:pathLst>
                <a:path h="4968580" w="674545">
                  <a:moveTo>
                    <a:pt x="0" y="0"/>
                  </a:moveTo>
                  <a:lnTo>
                    <a:pt x="674545" y="0"/>
                  </a:lnTo>
                  <a:lnTo>
                    <a:pt x="674545" y="4968580"/>
                  </a:lnTo>
                  <a:lnTo>
                    <a:pt x="0" y="4968580"/>
                  </a:lnTo>
                  <a:close/>
                </a:path>
              </a:pathLst>
            </a:custGeom>
            <a:solidFill>
              <a:srgbClr val="FFD012"/>
            </a:solidFill>
          </p:spPr>
        </p:sp>
        <p:sp>
          <p:nvSpPr>
            <p:cNvPr name="TextBox 7" id="7"/>
            <p:cNvSpPr txBox="true"/>
            <p:nvPr/>
          </p:nvSpPr>
          <p:spPr>
            <a:xfrm>
              <a:off x="0" y="-38100"/>
              <a:ext cx="674545" cy="5006681"/>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8088281" y="790123"/>
            <a:ext cx="5456754" cy="774715"/>
          </a:xfrm>
          <a:prstGeom prst="rect">
            <a:avLst/>
          </a:prstGeom>
        </p:spPr>
        <p:txBody>
          <a:bodyPr anchor="t" rtlCol="false" tIns="0" lIns="0" bIns="0" rIns="0">
            <a:spAutoFit/>
          </a:bodyPr>
          <a:lstStyle/>
          <a:p>
            <a:pPr algn="l">
              <a:lnSpc>
                <a:spcPts val="5769"/>
              </a:lnSpc>
            </a:pPr>
            <a:r>
              <a:rPr lang="en-US" sz="6204" b="true">
                <a:solidFill>
                  <a:srgbClr val="FFD012"/>
                </a:solidFill>
                <a:latin typeface="Barlow Condensed Bold"/>
                <a:ea typeface="Barlow Condensed Bold"/>
                <a:cs typeface="Barlow Condensed Bold"/>
                <a:sym typeface="Barlow Condensed Bold"/>
              </a:rPr>
              <a:t>WHY QPSK?</a:t>
            </a:r>
          </a:p>
        </p:txBody>
      </p:sp>
      <p:sp>
        <p:nvSpPr>
          <p:cNvPr name="Freeform 9" id="9"/>
          <p:cNvSpPr/>
          <p:nvPr/>
        </p:nvSpPr>
        <p:spPr>
          <a:xfrm flipH="false" flipV="false" rot="-5400000">
            <a:off x="12386525" y="9147218"/>
            <a:ext cx="732398" cy="954562"/>
          </a:xfrm>
          <a:custGeom>
            <a:avLst/>
            <a:gdLst/>
            <a:ahLst/>
            <a:cxnLst/>
            <a:rect r="r" b="b" t="t" l="l"/>
            <a:pathLst>
              <a:path h="954562" w="732398">
                <a:moveTo>
                  <a:pt x="0" y="0"/>
                </a:moveTo>
                <a:lnTo>
                  <a:pt x="732399" y="0"/>
                </a:lnTo>
                <a:lnTo>
                  <a:pt x="732399" y="954562"/>
                </a:lnTo>
                <a:lnTo>
                  <a:pt x="0" y="954562"/>
                </a:lnTo>
                <a:lnTo>
                  <a:pt x="0" y="0"/>
                </a:lnTo>
                <a:close/>
              </a:path>
            </a:pathLst>
          </a:custGeom>
          <a:blipFill>
            <a:blip r:embed="rId2">
              <a:extLst>
                <a:ext uri="{96DAC541-7B7A-43D3-8B79-37D633B846F1}">
                  <asvg:svgBlip xmlns:asvg="http://schemas.microsoft.com/office/drawing/2016/SVG/main" r:embed="rId3"/>
                </a:ext>
              </a:extLst>
            </a:blip>
            <a:stretch>
              <a:fillRect l="0" t="0" r="-166936" b="-115533"/>
            </a:stretch>
          </a:blipFill>
        </p:spPr>
      </p:sp>
      <p:sp>
        <p:nvSpPr>
          <p:cNvPr name="TextBox 10" id="10"/>
          <p:cNvSpPr txBox="true"/>
          <p:nvPr/>
        </p:nvSpPr>
        <p:spPr>
          <a:xfrm rot="0">
            <a:off x="1592673" y="2105486"/>
            <a:ext cx="11058079" cy="4250986"/>
          </a:xfrm>
          <a:prstGeom prst="rect">
            <a:avLst/>
          </a:prstGeom>
        </p:spPr>
        <p:txBody>
          <a:bodyPr anchor="t" rtlCol="false" tIns="0" lIns="0" bIns="0" rIns="0">
            <a:spAutoFit/>
          </a:bodyPr>
          <a:lstStyle/>
          <a:p>
            <a:pPr algn="just" marL="752769" indent="-376384" lvl="1">
              <a:lnSpc>
                <a:spcPts val="4881"/>
              </a:lnSpc>
              <a:buAutoNum type="arabicPeriod" startAt="1"/>
            </a:pPr>
            <a:r>
              <a:rPr lang="en-US" sz="3486">
                <a:solidFill>
                  <a:srgbClr val="FFFFFF"/>
                </a:solidFill>
                <a:latin typeface="Canva Sans"/>
                <a:ea typeface="Canva Sans"/>
                <a:cs typeface="Canva Sans"/>
                <a:sym typeface="Canva Sans"/>
              </a:rPr>
              <a:t>High Bandwidth Efficiency: Transmits 2 bits per symbol.</a:t>
            </a:r>
          </a:p>
          <a:p>
            <a:pPr algn="just" marL="752769" indent="-376384" lvl="1">
              <a:lnSpc>
                <a:spcPts val="4881"/>
              </a:lnSpc>
              <a:buAutoNum type="arabicPeriod" startAt="1"/>
            </a:pPr>
            <a:r>
              <a:rPr lang="en-US" sz="3486">
                <a:solidFill>
                  <a:srgbClr val="FFFFFF"/>
                </a:solidFill>
                <a:latin typeface="Canva Sans"/>
                <a:ea typeface="Canva Sans"/>
                <a:cs typeface="Canva Sans"/>
                <a:sym typeface="Canva Sans"/>
              </a:rPr>
              <a:t>Spectral Efficiency.</a:t>
            </a:r>
          </a:p>
          <a:p>
            <a:pPr algn="just" marL="752769" indent="-376384" lvl="1">
              <a:lnSpc>
                <a:spcPts val="4881"/>
              </a:lnSpc>
              <a:buAutoNum type="arabicPeriod" startAt="1"/>
            </a:pPr>
            <a:r>
              <a:rPr lang="en-US" sz="3486">
                <a:solidFill>
                  <a:srgbClr val="FFFFFF"/>
                </a:solidFill>
                <a:latin typeface="Canva Sans"/>
                <a:ea typeface="Canva Sans"/>
                <a:cs typeface="Canva Sans"/>
                <a:sym typeface="Canva Sans"/>
              </a:rPr>
              <a:t>Doubled data rate over BPSK.</a:t>
            </a:r>
          </a:p>
          <a:p>
            <a:pPr algn="just" marL="752769" indent="-376384" lvl="1">
              <a:lnSpc>
                <a:spcPts val="4881"/>
              </a:lnSpc>
              <a:buAutoNum type="arabicPeriod" startAt="1"/>
            </a:pPr>
            <a:r>
              <a:rPr lang="en-US" sz="3486">
                <a:solidFill>
                  <a:srgbClr val="FFFFFF"/>
                </a:solidFill>
                <a:latin typeface="Canva Sans"/>
                <a:ea typeface="Canva Sans"/>
                <a:cs typeface="Canva Sans"/>
                <a:sym typeface="Canva Sans"/>
              </a:rPr>
              <a:t>Balanced tradeoff between complexity and performance than BPSK</a:t>
            </a:r>
          </a:p>
          <a:p>
            <a:pPr algn="just" marL="752769" indent="-376384" lvl="1">
              <a:lnSpc>
                <a:spcPts val="4881"/>
              </a:lnSpc>
              <a:buAutoNum type="arabicPeriod" startAt="1"/>
            </a:pPr>
            <a:r>
              <a:rPr lang="en-US" sz="3486">
                <a:solidFill>
                  <a:srgbClr val="FFFFFF"/>
                </a:solidFill>
                <a:latin typeface="Canva Sans"/>
                <a:ea typeface="Canva Sans"/>
                <a:cs typeface="Canva Sans"/>
                <a:sym typeface="Canva Sans"/>
              </a:rPr>
              <a:t>Similar power efficiency in practice to BPSK</a:t>
            </a:r>
          </a:p>
        </p:txBody>
      </p:sp>
      <p:grpSp>
        <p:nvGrpSpPr>
          <p:cNvPr name="Group 11" id="11"/>
          <p:cNvGrpSpPr/>
          <p:nvPr/>
        </p:nvGrpSpPr>
        <p:grpSpPr>
          <a:xfrm rot="2700000">
            <a:off x="12438405" y="591228"/>
            <a:ext cx="1583201" cy="874944"/>
            <a:chOff x="0" y="0"/>
            <a:chExt cx="812800" cy="449187"/>
          </a:xfrm>
        </p:grpSpPr>
        <p:sp>
          <p:nvSpPr>
            <p:cNvPr name="Freeform 12" id="12"/>
            <p:cNvSpPr/>
            <p:nvPr/>
          </p:nvSpPr>
          <p:spPr>
            <a:xfrm flipH="false" flipV="false" rot="0">
              <a:off x="0" y="0"/>
              <a:ext cx="812800" cy="449187"/>
            </a:xfrm>
            <a:custGeom>
              <a:avLst/>
              <a:gdLst/>
              <a:ahLst/>
              <a:cxnLst/>
              <a:rect r="r" b="b" t="t" l="l"/>
              <a:pathLst>
                <a:path h="449187" w="812800">
                  <a:moveTo>
                    <a:pt x="406400" y="0"/>
                  </a:moveTo>
                  <a:lnTo>
                    <a:pt x="812800" y="449187"/>
                  </a:lnTo>
                  <a:lnTo>
                    <a:pt x="0" y="449187"/>
                  </a:lnTo>
                  <a:lnTo>
                    <a:pt x="406400" y="0"/>
                  </a:lnTo>
                  <a:close/>
                </a:path>
              </a:pathLst>
            </a:custGeom>
            <a:solidFill>
              <a:srgbClr val="FFD012"/>
            </a:solidFill>
          </p:spPr>
        </p:sp>
        <p:sp>
          <p:nvSpPr>
            <p:cNvPr name="TextBox 13" id="13"/>
            <p:cNvSpPr txBox="true"/>
            <p:nvPr/>
          </p:nvSpPr>
          <p:spPr>
            <a:xfrm>
              <a:off x="127000" y="170451"/>
              <a:ext cx="558800" cy="246651"/>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5400000">
            <a:off x="16415820" y="2430898"/>
            <a:ext cx="732398" cy="954562"/>
          </a:xfrm>
          <a:custGeom>
            <a:avLst/>
            <a:gdLst/>
            <a:ahLst/>
            <a:cxnLst/>
            <a:rect r="r" b="b" t="t" l="l"/>
            <a:pathLst>
              <a:path h="954562" w="732398">
                <a:moveTo>
                  <a:pt x="0" y="0"/>
                </a:moveTo>
                <a:lnTo>
                  <a:pt x="732398" y="0"/>
                </a:lnTo>
                <a:lnTo>
                  <a:pt x="732398" y="954562"/>
                </a:lnTo>
                <a:lnTo>
                  <a:pt x="0" y="954562"/>
                </a:lnTo>
                <a:lnTo>
                  <a:pt x="0" y="0"/>
                </a:lnTo>
                <a:close/>
              </a:path>
            </a:pathLst>
          </a:custGeom>
          <a:blipFill>
            <a:blip r:embed="rId4">
              <a:extLst>
                <a:ext uri="{96DAC541-7B7A-43D3-8B79-37D633B846F1}">
                  <asvg:svgBlip xmlns:asvg="http://schemas.microsoft.com/office/drawing/2016/SVG/main" r:embed="rId5"/>
                </a:ext>
              </a:extLst>
            </a:blip>
            <a:stretch>
              <a:fillRect l="0" t="0" r="-166936" b="-115533"/>
            </a:stretch>
          </a:blipFill>
        </p:spPr>
      </p:sp>
      <p:grpSp>
        <p:nvGrpSpPr>
          <p:cNvPr name="Group 15" id="15"/>
          <p:cNvGrpSpPr/>
          <p:nvPr/>
        </p:nvGrpSpPr>
        <p:grpSpPr>
          <a:xfrm rot="5400000">
            <a:off x="12578577" y="3896033"/>
            <a:ext cx="5767817" cy="4956717"/>
            <a:chOff x="0" y="0"/>
            <a:chExt cx="812800" cy="698500"/>
          </a:xfrm>
        </p:grpSpPr>
        <p:sp>
          <p:nvSpPr>
            <p:cNvPr name="Freeform 16" id="16"/>
            <p:cNvSpPr/>
            <p:nvPr/>
          </p:nvSpPr>
          <p:spPr>
            <a:xfrm flipH="false" flipV="false" rot="-5400000">
              <a:off x="57150" y="-57150"/>
              <a:ext cx="698500" cy="812800"/>
            </a:xfrm>
            <a:custGeom>
              <a:avLst/>
              <a:gdLst/>
              <a:ahLst/>
              <a:cxnLst/>
              <a:rect r="r" b="b" t="t" l="l"/>
              <a:pathLst>
                <a:path h="812800" w="698500">
                  <a:moveTo>
                    <a:pt x="349250" y="812800"/>
                  </a:moveTo>
                  <a:lnTo>
                    <a:pt x="0" y="609600"/>
                  </a:lnTo>
                  <a:lnTo>
                    <a:pt x="0" y="203200"/>
                  </a:lnTo>
                  <a:lnTo>
                    <a:pt x="349250" y="0"/>
                  </a:lnTo>
                  <a:lnTo>
                    <a:pt x="698500" y="203200"/>
                  </a:lnTo>
                  <a:lnTo>
                    <a:pt x="698500" y="609600"/>
                  </a:lnTo>
                  <a:lnTo>
                    <a:pt x="349250" y="812800"/>
                  </a:lnTo>
                  <a:close/>
                </a:path>
              </a:pathLst>
            </a:custGeom>
            <a:blipFill>
              <a:blip r:embed="rId6"/>
              <a:stretch>
                <a:fillRect l="-27575" t="0" r="-27575" b="0"/>
              </a:stretch>
            </a:blipFill>
            <a:ln w="190500" cap="sq">
              <a:gradFill>
                <a:gsLst>
                  <a:gs pos="0">
                    <a:srgbClr val="004F5A">
                      <a:alpha val="100000"/>
                    </a:srgbClr>
                  </a:gs>
                  <a:gs pos="100000">
                    <a:srgbClr val="002038">
                      <a:alpha val="100000"/>
                    </a:srgbClr>
                  </a:gs>
                </a:gsLst>
                <a:lin ang="0"/>
              </a:gradFill>
              <a:prstDash val="solid"/>
              <a:miter/>
            </a:ln>
          </p:spPr>
        </p:sp>
      </p:grpSp>
      <p:sp>
        <p:nvSpPr>
          <p:cNvPr name="Freeform 17" id="17"/>
          <p:cNvSpPr/>
          <p:nvPr/>
        </p:nvSpPr>
        <p:spPr>
          <a:xfrm flipH="false" flipV="false" rot="0">
            <a:off x="1874908" y="7577472"/>
            <a:ext cx="4536141" cy="2413227"/>
          </a:xfrm>
          <a:custGeom>
            <a:avLst/>
            <a:gdLst/>
            <a:ahLst/>
            <a:cxnLst/>
            <a:rect r="r" b="b" t="t" l="l"/>
            <a:pathLst>
              <a:path h="2413227" w="4536141">
                <a:moveTo>
                  <a:pt x="0" y="0"/>
                </a:moveTo>
                <a:lnTo>
                  <a:pt x="4536141" y="0"/>
                </a:lnTo>
                <a:lnTo>
                  <a:pt x="4536141" y="2413226"/>
                </a:lnTo>
                <a:lnTo>
                  <a:pt x="0" y="2413226"/>
                </a:lnTo>
                <a:lnTo>
                  <a:pt x="0" y="0"/>
                </a:lnTo>
                <a:close/>
              </a:path>
            </a:pathLst>
          </a:custGeom>
          <a:blipFill>
            <a:blip r:embed="rId7"/>
            <a:stretch>
              <a:fillRect l="0" t="0" r="0" b="0"/>
            </a:stretch>
          </a:blipFill>
        </p:spPr>
      </p:sp>
      <p:sp>
        <p:nvSpPr>
          <p:cNvPr name="Freeform 18" id="18"/>
          <p:cNvSpPr/>
          <p:nvPr/>
        </p:nvSpPr>
        <p:spPr>
          <a:xfrm flipH="false" flipV="false" rot="0">
            <a:off x="7419909" y="7200891"/>
            <a:ext cx="2671809" cy="2423608"/>
          </a:xfrm>
          <a:custGeom>
            <a:avLst/>
            <a:gdLst/>
            <a:ahLst/>
            <a:cxnLst/>
            <a:rect r="r" b="b" t="t" l="l"/>
            <a:pathLst>
              <a:path h="2423608" w="2671809">
                <a:moveTo>
                  <a:pt x="0" y="0"/>
                </a:moveTo>
                <a:lnTo>
                  <a:pt x="2671809" y="0"/>
                </a:lnTo>
                <a:lnTo>
                  <a:pt x="2671809" y="2423608"/>
                </a:lnTo>
                <a:lnTo>
                  <a:pt x="0" y="2423608"/>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593689" y="-300281"/>
            <a:ext cx="694311" cy="10887562"/>
            <a:chOff x="0" y="0"/>
            <a:chExt cx="182864" cy="2867506"/>
          </a:xfrm>
        </p:grpSpPr>
        <p:sp>
          <p:nvSpPr>
            <p:cNvPr name="Freeform 3" id="3"/>
            <p:cNvSpPr/>
            <p:nvPr/>
          </p:nvSpPr>
          <p:spPr>
            <a:xfrm flipH="false" flipV="false" rot="0">
              <a:off x="0" y="0"/>
              <a:ext cx="182864" cy="2867506"/>
            </a:xfrm>
            <a:custGeom>
              <a:avLst/>
              <a:gdLst/>
              <a:ahLst/>
              <a:cxnLst/>
              <a:rect r="r" b="b" t="t" l="l"/>
              <a:pathLst>
                <a:path h="2867506" w="182864">
                  <a:moveTo>
                    <a:pt x="0" y="0"/>
                  </a:moveTo>
                  <a:lnTo>
                    <a:pt x="182864" y="0"/>
                  </a:lnTo>
                  <a:lnTo>
                    <a:pt x="182864" y="2867506"/>
                  </a:lnTo>
                  <a:lnTo>
                    <a:pt x="0" y="2867506"/>
                  </a:lnTo>
                  <a:close/>
                </a:path>
              </a:pathLst>
            </a:custGeom>
            <a:solidFill>
              <a:srgbClr val="FFD012"/>
            </a:solidFill>
          </p:spPr>
        </p:sp>
        <p:sp>
          <p:nvSpPr>
            <p:cNvPr name="TextBox 4" id="4"/>
            <p:cNvSpPr txBox="true"/>
            <p:nvPr/>
          </p:nvSpPr>
          <p:spPr>
            <a:xfrm>
              <a:off x="0" y="-38100"/>
              <a:ext cx="182864" cy="29056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4574318">
            <a:off x="8811137" y="1554874"/>
            <a:ext cx="2561162" cy="18865079"/>
            <a:chOff x="0" y="0"/>
            <a:chExt cx="674545" cy="4968581"/>
          </a:xfrm>
        </p:grpSpPr>
        <p:sp>
          <p:nvSpPr>
            <p:cNvPr name="Freeform 6" id="6"/>
            <p:cNvSpPr/>
            <p:nvPr/>
          </p:nvSpPr>
          <p:spPr>
            <a:xfrm flipH="false" flipV="false" rot="0">
              <a:off x="0" y="0"/>
              <a:ext cx="674545" cy="4968580"/>
            </a:xfrm>
            <a:custGeom>
              <a:avLst/>
              <a:gdLst/>
              <a:ahLst/>
              <a:cxnLst/>
              <a:rect r="r" b="b" t="t" l="l"/>
              <a:pathLst>
                <a:path h="4968580" w="674545">
                  <a:moveTo>
                    <a:pt x="0" y="0"/>
                  </a:moveTo>
                  <a:lnTo>
                    <a:pt x="674545" y="0"/>
                  </a:lnTo>
                  <a:lnTo>
                    <a:pt x="674545" y="4968580"/>
                  </a:lnTo>
                  <a:lnTo>
                    <a:pt x="0" y="4968580"/>
                  </a:lnTo>
                  <a:close/>
                </a:path>
              </a:pathLst>
            </a:custGeom>
            <a:solidFill>
              <a:srgbClr val="FFD012"/>
            </a:solidFill>
          </p:spPr>
        </p:sp>
        <p:sp>
          <p:nvSpPr>
            <p:cNvPr name="TextBox 7" id="7"/>
            <p:cNvSpPr txBox="true"/>
            <p:nvPr/>
          </p:nvSpPr>
          <p:spPr>
            <a:xfrm>
              <a:off x="0" y="-38100"/>
              <a:ext cx="674545" cy="5006681"/>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8088281" y="790123"/>
            <a:ext cx="5456754" cy="774715"/>
          </a:xfrm>
          <a:prstGeom prst="rect">
            <a:avLst/>
          </a:prstGeom>
        </p:spPr>
        <p:txBody>
          <a:bodyPr anchor="t" rtlCol="false" tIns="0" lIns="0" bIns="0" rIns="0">
            <a:spAutoFit/>
          </a:bodyPr>
          <a:lstStyle/>
          <a:p>
            <a:pPr algn="l">
              <a:lnSpc>
                <a:spcPts val="5769"/>
              </a:lnSpc>
            </a:pPr>
            <a:r>
              <a:rPr lang="en-US" sz="6204" b="true">
                <a:solidFill>
                  <a:srgbClr val="FFD012"/>
                </a:solidFill>
                <a:latin typeface="Barlow Condensed Bold"/>
                <a:ea typeface="Barlow Condensed Bold"/>
                <a:cs typeface="Barlow Condensed Bold"/>
                <a:sym typeface="Barlow Condensed Bold"/>
              </a:rPr>
              <a:t>BPSK</a:t>
            </a:r>
          </a:p>
        </p:txBody>
      </p:sp>
      <p:sp>
        <p:nvSpPr>
          <p:cNvPr name="Freeform 9" id="9"/>
          <p:cNvSpPr/>
          <p:nvPr/>
        </p:nvSpPr>
        <p:spPr>
          <a:xfrm flipH="false" flipV="false" rot="-5400000">
            <a:off x="12386525" y="9147218"/>
            <a:ext cx="732398" cy="954562"/>
          </a:xfrm>
          <a:custGeom>
            <a:avLst/>
            <a:gdLst/>
            <a:ahLst/>
            <a:cxnLst/>
            <a:rect r="r" b="b" t="t" l="l"/>
            <a:pathLst>
              <a:path h="954562" w="732398">
                <a:moveTo>
                  <a:pt x="0" y="0"/>
                </a:moveTo>
                <a:lnTo>
                  <a:pt x="732399" y="0"/>
                </a:lnTo>
                <a:lnTo>
                  <a:pt x="732399" y="954562"/>
                </a:lnTo>
                <a:lnTo>
                  <a:pt x="0" y="954562"/>
                </a:lnTo>
                <a:lnTo>
                  <a:pt x="0" y="0"/>
                </a:lnTo>
                <a:close/>
              </a:path>
            </a:pathLst>
          </a:custGeom>
          <a:blipFill>
            <a:blip r:embed="rId2">
              <a:extLst>
                <a:ext uri="{96DAC541-7B7A-43D3-8B79-37D633B846F1}">
                  <asvg:svgBlip xmlns:asvg="http://schemas.microsoft.com/office/drawing/2016/SVG/main" r:embed="rId3"/>
                </a:ext>
              </a:extLst>
            </a:blip>
            <a:stretch>
              <a:fillRect l="0" t="0" r="-166936" b="-115533"/>
            </a:stretch>
          </a:blipFill>
        </p:spPr>
      </p:sp>
      <p:sp>
        <p:nvSpPr>
          <p:cNvPr name="TextBox 10" id="10"/>
          <p:cNvSpPr txBox="true"/>
          <p:nvPr/>
        </p:nvSpPr>
        <p:spPr>
          <a:xfrm rot="0">
            <a:off x="1592673" y="2025266"/>
            <a:ext cx="11058079" cy="4862757"/>
          </a:xfrm>
          <a:prstGeom prst="rect">
            <a:avLst/>
          </a:prstGeom>
        </p:spPr>
        <p:txBody>
          <a:bodyPr anchor="t" rtlCol="false" tIns="0" lIns="0" bIns="0" rIns="0">
            <a:spAutoFit/>
          </a:bodyPr>
          <a:lstStyle/>
          <a:p>
            <a:pPr algn="just" marL="752769" indent="-376384" lvl="1">
              <a:lnSpc>
                <a:spcPts val="4881"/>
              </a:lnSpc>
              <a:buAutoNum type="arabicPeriod" startAt="1"/>
            </a:pPr>
            <a:r>
              <a:rPr lang="en-US" sz="3486">
                <a:solidFill>
                  <a:srgbClr val="FFFFFF"/>
                </a:solidFill>
                <a:latin typeface="Canva Sans"/>
                <a:ea typeface="Canva Sans"/>
                <a:cs typeface="Canva Sans"/>
                <a:sym typeface="Canva Sans"/>
              </a:rPr>
              <a:t>Simplicity: Easy to implement and debug.</a:t>
            </a:r>
          </a:p>
          <a:p>
            <a:pPr algn="just" marL="752769" indent="-376384" lvl="1">
              <a:lnSpc>
                <a:spcPts val="4881"/>
              </a:lnSpc>
              <a:buAutoNum type="arabicPeriod" startAt="1"/>
            </a:pPr>
            <a:r>
              <a:rPr lang="en-US" sz="3486">
                <a:solidFill>
                  <a:srgbClr val="FFFFFF"/>
                </a:solidFill>
                <a:latin typeface="Canva Sans"/>
                <a:ea typeface="Canva Sans"/>
                <a:cs typeface="Canva Sans"/>
                <a:sym typeface="Canva Sans"/>
              </a:rPr>
              <a:t>Less bandwidth efficient than QPSK</a:t>
            </a:r>
            <a:r>
              <a:rPr lang="en-US" sz="3486">
                <a:solidFill>
                  <a:srgbClr val="FFFFFF"/>
                </a:solidFill>
                <a:latin typeface="Canva Sans"/>
                <a:ea typeface="Canva Sans"/>
                <a:cs typeface="Canva Sans"/>
                <a:sym typeface="Canva Sans"/>
              </a:rPr>
              <a:t>.</a:t>
            </a:r>
          </a:p>
          <a:p>
            <a:pPr algn="just" marL="752769" indent="-376384" lvl="1">
              <a:lnSpc>
                <a:spcPts val="4881"/>
              </a:lnSpc>
              <a:buAutoNum type="arabicPeriod" startAt="1"/>
            </a:pPr>
            <a:r>
              <a:rPr lang="en-US" sz="3486">
                <a:solidFill>
                  <a:srgbClr val="FFFFFF"/>
                </a:solidFill>
                <a:latin typeface="Canva Sans"/>
                <a:ea typeface="Canva Sans"/>
                <a:cs typeface="Canva Sans"/>
                <a:sym typeface="Canva Sans"/>
              </a:rPr>
              <a:t>Robustness: Performs well in noisy environments with low bit error rates.</a:t>
            </a:r>
          </a:p>
          <a:p>
            <a:pPr algn="just" marL="752769" indent="-376384" lvl="1">
              <a:lnSpc>
                <a:spcPts val="4881"/>
              </a:lnSpc>
              <a:buAutoNum type="arabicPeriod" startAt="1"/>
            </a:pPr>
            <a:r>
              <a:rPr lang="en-US" sz="3486">
                <a:solidFill>
                  <a:srgbClr val="FFFFFF"/>
                </a:solidFill>
                <a:latin typeface="Canva Sans"/>
                <a:ea typeface="Canva Sans"/>
                <a:cs typeface="Canva Sans"/>
                <a:sym typeface="Canva Sans"/>
              </a:rPr>
              <a:t>Power Efficiency: Operates effectively at low power.</a:t>
            </a:r>
          </a:p>
          <a:p>
            <a:pPr algn="just" marL="752769" indent="-376384" lvl="1">
              <a:lnSpc>
                <a:spcPts val="4881"/>
              </a:lnSpc>
              <a:buAutoNum type="arabicPeriod" startAt="1"/>
            </a:pPr>
            <a:r>
              <a:rPr lang="en-US" sz="3486">
                <a:solidFill>
                  <a:srgbClr val="FFFFFF"/>
                </a:solidFill>
                <a:latin typeface="Canva Sans"/>
                <a:ea typeface="Canva Sans"/>
                <a:cs typeface="Canva Sans"/>
                <a:sym typeface="Canva Sans"/>
              </a:rPr>
              <a:t>Simple Receiver: Straightforward design for modulation and demodulation.</a:t>
            </a:r>
          </a:p>
        </p:txBody>
      </p:sp>
      <p:grpSp>
        <p:nvGrpSpPr>
          <p:cNvPr name="Group 11" id="11"/>
          <p:cNvGrpSpPr/>
          <p:nvPr/>
        </p:nvGrpSpPr>
        <p:grpSpPr>
          <a:xfrm rot="2700000">
            <a:off x="12438405" y="591228"/>
            <a:ext cx="1583201" cy="874944"/>
            <a:chOff x="0" y="0"/>
            <a:chExt cx="812800" cy="449187"/>
          </a:xfrm>
        </p:grpSpPr>
        <p:sp>
          <p:nvSpPr>
            <p:cNvPr name="Freeform 12" id="12"/>
            <p:cNvSpPr/>
            <p:nvPr/>
          </p:nvSpPr>
          <p:spPr>
            <a:xfrm flipH="false" flipV="false" rot="0">
              <a:off x="0" y="0"/>
              <a:ext cx="812800" cy="449187"/>
            </a:xfrm>
            <a:custGeom>
              <a:avLst/>
              <a:gdLst/>
              <a:ahLst/>
              <a:cxnLst/>
              <a:rect r="r" b="b" t="t" l="l"/>
              <a:pathLst>
                <a:path h="449187" w="812800">
                  <a:moveTo>
                    <a:pt x="406400" y="0"/>
                  </a:moveTo>
                  <a:lnTo>
                    <a:pt x="812800" y="449187"/>
                  </a:lnTo>
                  <a:lnTo>
                    <a:pt x="0" y="449187"/>
                  </a:lnTo>
                  <a:lnTo>
                    <a:pt x="406400" y="0"/>
                  </a:lnTo>
                  <a:close/>
                </a:path>
              </a:pathLst>
            </a:custGeom>
            <a:solidFill>
              <a:srgbClr val="FFD012"/>
            </a:solidFill>
          </p:spPr>
        </p:sp>
        <p:sp>
          <p:nvSpPr>
            <p:cNvPr name="TextBox 13" id="13"/>
            <p:cNvSpPr txBox="true"/>
            <p:nvPr/>
          </p:nvSpPr>
          <p:spPr>
            <a:xfrm>
              <a:off x="127000" y="170451"/>
              <a:ext cx="558800" cy="246651"/>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5400000">
            <a:off x="16415820" y="2430898"/>
            <a:ext cx="732398" cy="954562"/>
          </a:xfrm>
          <a:custGeom>
            <a:avLst/>
            <a:gdLst/>
            <a:ahLst/>
            <a:cxnLst/>
            <a:rect r="r" b="b" t="t" l="l"/>
            <a:pathLst>
              <a:path h="954562" w="732398">
                <a:moveTo>
                  <a:pt x="0" y="0"/>
                </a:moveTo>
                <a:lnTo>
                  <a:pt x="732398" y="0"/>
                </a:lnTo>
                <a:lnTo>
                  <a:pt x="732398" y="954562"/>
                </a:lnTo>
                <a:lnTo>
                  <a:pt x="0" y="954562"/>
                </a:lnTo>
                <a:lnTo>
                  <a:pt x="0" y="0"/>
                </a:lnTo>
                <a:close/>
              </a:path>
            </a:pathLst>
          </a:custGeom>
          <a:blipFill>
            <a:blip r:embed="rId4">
              <a:extLst>
                <a:ext uri="{96DAC541-7B7A-43D3-8B79-37D633B846F1}">
                  <asvg:svgBlip xmlns:asvg="http://schemas.microsoft.com/office/drawing/2016/SVG/main" r:embed="rId5"/>
                </a:ext>
              </a:extLst>
            </a:blip>
            <a:stretch>
              <a:fillRect l="0" t="0" r="-166936" b="-115533"/>
            </a:stretch>
          </a:blipFill>
        </p:spPr>
      </p:sp>
      <p:grpSp>
        <p:nvGrpSpPr>
          <p:cNvPr name="Group 15" id="15"/>
          <p:cNvGrpSpPr/>
          <p:nvPr/>
        </p:nvGrpSpPr>
        <p:grpSpPr>
          <a:xfrm rot="5400000">
            <a:off x="12578577" y="3896033"/>
            <a:ext cx="5767817" cy="4956717"/>
            <a:chOff x="0" y="0"/>
            <a:chExt cx="812800" cy="698500"/>
          </a:xfrm>
        </p:grpSpPr>
        <p:sp>
          <p:nvSpPr>
            <p:cNvPr name="Freeform 16" id="16"/>
            <p:cNvSpPr/>
            <p:nvPr/>
          </p:nvSpPr>
          <p:spPr>
            <a:xfrm flipH="false" flipV="false" rot="-5400000">
              <a:off x="57150" y="-57150"/>
              <a:ext cx="698500" cy="812800"/>
            </a:xfrm>
            <a:custGeom>
              <a:avLst/>
              <a:gdLst/>
              <a:ahLst/>
              <a:cxnLst/>
              <a:rect r="r" b="b" t="t" l="l"/>
              <a:pathLst>
                <a:path h="812800" w="698500">
                  <a:moveTo>
                    <a:pt x="349250" y="812800"/>
                  </a:moveTo>
                  <a:lnTo>
                    <a:pt x="0" y="609600"/>
                  </a:lnTo>
                  <a:lnTo>
                    <a:pt x="0" y="203200"/>
                  </a:lnTo>
                  <a:lnTo>
                    <a:pt x="349250" y="0"/>
                  </a:lnTo>
                  <a:lnTo>
                    <a:pt x="698500" y="203200"/>
                  </a:lnTo>
                  <a:lnTo>
                    <a:pt x="698500" y="609600"/>
                  </a:lnTo>
                  <a:lnTo>
                    <a:pt x="349250" y="812800"/>
                  </a:lnTo>
                  <a:close/>
                </a:path>
              </a:pathLst>
            </a:custGeom>
            <a:blipFill>
              <a:blip r:embed="rId6"/>
              <a:stretch>
                <a:fillRect l="-27575" t="0" r="-27575" b="0"/>
              </a:stretch>
            </a:blipFill>
            <a:ln w="190500" cap="sq">
              <a:gradFill>
                <a:gsLst>
                  <a:gs pos="0">
                    <a:srgbClr val="004F5A">
                      <a:alpha val="100000"/>
                    </a:srgbClr>
                  </a:gs>
                  <a:gs pos="100000">
                    <a:srgbClr val="002038">
                      <a:alpha val="100000"/>
                    </a:srgbClr>
                  </a:gs>
                </a:gsLst>
                <a:lin ang="0"/>
              </a:gradFill>
              <a:prstDash val="solid"/>
              <a:miter/>
            </a:ln>
          </p:spPr>
        </p:sp>
      </p:grpSp>
      <p:sp>
        <p:nvSpPr>
          <p:cNvPr name="Freeform 17" id="17"/>
          <p:cNvSpPr/>
          <p:nvPr/>
        </p:nvSpPr>
        <p:spPr>
          <a:xfrm flipH="false" flipV="false" rot="0">
            <a:off x="2142500" y="7890208"/>
            <a:ext cx="4077423" cy="2100491"/>
          </a:xfrm>
          <a:custGeom>
            <a:avLst/>
            <a:gdLst/>
            <a:ahLst/>
            <a:cxnLst/>
            <a:rect r="r" b="b" t="t" l="l"/>
            <a:pathLst>
              <a:path h="2100491" w="4077423">
                <a:moveTo>
                  <a:pt x="0" y="0"/>
                </a:moveTo>
                <a:lnTo>
                  <a:pt x="4077423" y="0"/>
                </a:lnTo>
                <a:lnTo>
                  <a:pt x="4077423" y="2100490"/>
                </a:lnTo>
                <a:lnTo>
                  <a:pt x="0" y="2100490"/>
                </a:lnTo>
                <a:lnTo>
                  <a:pt x="0" y="0"/>
                </a:lnTo>
                <a:close/>
              </a:path>
            </a:pathLst>
          </a:custGeom>
          <a:blipFill>
            <a:blip r:embed="rId7"/>
            <a:stretch>
              <a:fillRect l="0" t="0" r="0" b="0"/>
            </a:stretch>
          </a:blipFill>
        </p:spPr>
      </p:sp>
      <p:sp>
        <p:nvSpPr>
          <p:cNvPr name="Freeform 18" id="18"/>
          <p:cNvSpPr/>
          <p:nvPr/>
        </p:nvSpPr>
        <p:spPr>
          <a:xfrm flipH="false" flipV="false" rot="0">
            <a:off x="7195240" y="8014143"/>
            <a:ext cx="2896478" cy="1328321"/>
          </a:xfrm>
          <a:custGeom>
            <a:avLst/>
            <a:gdLst/>
            <a:ahLst/>
            <a:cxnLst/>
            <a:rect r="r" b="b" t="t" l="l"/>
            <a:pathLst>
              <a:path h="1328321" w="2896478">
                <a:moveTo>
                  <a:pt x="0" y="0"/>
                </a:moveTo>
                <a:lnTo>
                  <a:pt x="2896478" y="0"/>
                </a:lnTo>
                <a:lnTo>
                  <a:pt x="2896478" y="1328321"/>
                </a:lnTo>
                <a:lnTo>
                  <a:pt x="0" y="1328321"/>
                </a:lnTo>
                <a:lnTo>
                  <a:pt x="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593689" y="-300281"/>
            <a:ext cx="694311" cy="10887562"/>
            <a:chOff x="0" y="0"/>
            <a:chExt cx="182864" cy="2867506"/>
          </a:xfrm>
        </p:grpSpPr>
        <p:sp>
          <p:nvSpPr>
            <p:cNvPr name="Freeform 3" id="3"/>
            <p:cNvSpPr/>
            <p:nvPr/>
          </p:nvSpPr>
          <p:spPr>
            <a:xfrm flipH="false" flipV="false" rot="0">
              <a:off x="0" y="0"/>
              <a:ext cx="182864" cy="2867506"/>
            </a:xfrm>
            <a:custGeom>
              <a:avLst/>
              <a:gdLst/>
              <a:ahLst/>
              <a:cxnLst/>
              <a:rect r="r" b="b" t="t" l="l"/>
              <a:pathLst>
                <a:path h="2867506" w="182864">
                  <a:moveTo>
                    <a:pt x="0" y="0"/>
                  </a:moveTo>
                  <a:lnTo>
                    <a:pt x="182864" y="0"/>
                  </a:lnTo>
                  <a:lnTo>
                    <a:pt x="182864" y="2867506"/>
                  </a:lnTo>
                  <a:lnTo>
                    <a:pt x="0" y="2867506"/>
                  </a:lnTo>
                  <a:close/>
                </a:path>
              </a:pathLst>
            </a:custGeom>
            <a:solidFill>
              <a:srgbClr val="FFD012"/>
            </a:solidFill>
          </p:spPr>
        </p:sp>
        <p:sp>
          <p:nvSpPr>
            <p:cNvPr name="TextBox 4" id="4"/>
            <p:cNvSpPr txBox="true"/>
            <p:nvPr/>
          </p:nvSpPr>
          <p:spPr>
            <a:xfrm>
              <a:off x="0" y="-38100"/>
              <a:ext cx="182864" cy="290560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4574318">
            <a:off x="8811137" y="1554874"/>
            <a:ext cx="2561162" cy="18865079"/>
            <a:chOff x="0" y="0"/>
            <a:chExt cx="674545" cy="4968581"/>
          </a:xfrm>
        </p:grpSpPr>
        <p:sp>
          <p:nvSpPr>
            <p:cNvPr name="Freeform 6" id="6"/>
            <p:cNvSpPr/>
            <p:nvPr/>
          </p:nvSpPr>
          <p:spPr>
            <a:xfrm flipH="false" flipV="false" rot="0">
              <a:off x="0" y="0"/>
              <a:ext cx="674545" cy="4968580"/>
            </a:xfrm>
            <a:custGeom>
              <a:avLst/>
              <a:gdLst/>
              <a:ahLst/>
              <a:cxnLst/>
              <a:rect r="r" b="b" t="t" l="l"/>
              <a:pathLst>
                <a:path h="4968580" w="674545">
                  <a:moveTo>
                    <a:pt x="0" y="0"/>
                  </a:moveTo>
                  <a:lnTo>
                    <a:pt x="674545" y="0"/>
                  </a:lnTo>
                  <a:lnTo>
                    <a:pt x="674545" y="4968580"/>
                  </a:lnTo>
                  <a:lnTo>
                    <a:pt x="0" y="4968580"/>
                  </a:lnTo>
                  <a:close/>
                </a:path>
              </a:pathLst>
            </a:custGeom>
            <a:solidFill>
              <a:srgbClr val="FFD012"/>
            </a:solidFill>
          </p:spPr>
        </p:sp>
        <p:sp>
          <p:nvSpPr>
            <p:cNvPr name="TextBox 7" id="7"/>
            <p:cNvSpPr txBox="true"/>
            <p:nvPr/>
          </p:nvSpPr>
          <p:spPr>
            <a:xfrm>
              <a:off x="0" y="-38100"/>
              <a:ext cx="674545" cy="500668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400000">
            <a:off x="12386525" y="9147218"/>
            <a:ext cx="732398" cy="954562"/>
          </a:xfrm>
          <a:custGeom>
            <a:avLst/>
            <a:gdLst/>
            <a:ahLst/>
            <a:cxnLst/>
            <a:rect r="r" b="b" t="t" l="l"/>
            <a:pathLst>
              <a:path h="954562" w="732398">
                <a:moveTo>
                  <a:pt x="0" y="0"/>
                </a:moveTo>
                <a:lnTo>
                  <a:pt x="732399" y="0"/>
                </a:lnTo>
                <a:lnTo>
                  <a:pt x="732399" y="954562"/>
                </a:lnTo>
                <a:lnTo>
                  <a:pt x="0" y="954562"/>
                </a:lnTo>
                <a:lnTo>
                  <a:pt x="0" y="0"/>
                </a:lnTo>
                <a:close/>
              </a:path>
            </a:pathLst>
          </a:custGeom>
          <a:blipFill>
            <a:blip r:embed="rId2">
              <a:extLst>
                <a:ext uri="{96DAC541-7B7A-43D3-8B79-37D633B846F1}">
                  <asvg:svgBlip xmlns:asvg="http://schemas.microsoft.com/office/drawing/2016/SVG/main" r:embed="rId3"/>
                </a:ext>
              </a:extLst>
            </a:blip>
            <a:stretch>
              <a:fillRect l="0" t="0" r="-166936" b="-115533"/>
            </a:stretch>
          </a:blipFill>
        </p:spPr>
      </p:sp>
      <p:sp>
        <p:nvSpPr>
          <p:cNvPr name="Freeform 9" id="9"/>
          <p:cNvSpPr/>
          <p:nvPr/>
        </p:nvSpPr>
        <p:spPr>
          <a:xfrm flipH="false" flipV="false" rot="0">
            <a:off x="809284" y="2204554"/>
            <a:ext cx="18641068" cy="6431168"/>
          </a:xfrm>
          <a:custGeom>
            <a:avLst/>
            <a:gdLst/>
            <a:ahLst/>
            <a:cxnLst/>
            <a:rect r="r" b="b" t="t" l="l"/>
            <a:pathLst>
              <a:path h="6431168" w="18641068">
                <a:moveTo>
                  <a:pt x="0" y="0"/>
                </a:moveTo>
                <a:lnTo>
                  <a:pt x="18641068" y="0"/>
                </a:lnTo>
                <a:lnTo>
                  <a:pt x="18641068" y="6431169"/>
                </a:lnTo>
                <a:lnTo>
                  <a:pt x="0" y="6431169"/>
                </a:lnTo>
                <a:lnTo>
                  <a:pt x="0" y="0"/>
                </a:lnTo>
                <a:close/>
              </a:path>
            </a:pathLst>
          </a:custGeom>
          <a:blipFill>
            <a:blip r:embed="rId4"/>
            <a:stretch>
              <a:fillRect l="0" t="0" r="0" b="0"/>
            </a:stretch>
          </a:blipFill>
        </p:spPr>
      </p:sp>
      <p:sp>
        <p:nvSpPr>
          <p:cNvPr name="Freeform 10" id="10"/>
          <p:cNvSpPr/>
          <p:nvPr/>
        </p:nvSpPr>
        <p:spPr>
          <a:xfrm flipH="false" flipV="false" rot="0">
            <a:off x="103487" y="2257470"/>
            <a:ext cx="16091171" cy="7844446"/>
          </a:xfrm>
          <a:custGeom>
            <a:avLst/>
            <a:gdLst/>
            <a:ahLst/>
            <a:cxnLst/>
            <a:rect r="r" b="b" t="t" l="l"/>
            <a:pathLst>
              <a:path h="7844446" w="16091171">
                <a:moveTo>
                  <a:pt x="0" y="0"/>
                </a:moveTo>
                <a:lnTo>
                  <a:pt x="16091172" y="0"/>
                </a:lnTo>
                <a:lnTo>
                  <a:pt x="16091172" y="7844446"/>
                </a:lnTo>
                <a:lnTo>
                  <a:pt x="0" y="7844446"/>
                </a:lnTo>
                <a:lnTo>
                  <a:pt x="0" y="0"/>
                </a:lnTo>
                <a:close/>
              </a:path>
            </a:pathLst>
          </a:custGeom>
          <a:blipFill>
            <a:blip r:embed="rId5"/>
            <a:stretch>
              <a:fillRect l="0" t="0" r="0" b="0"/>
            </a:stretch>
          </a:blipFill>
        </p:spPr>
      </p:sp>
      <p:sp>
        <p:nvSpPr>
          <p:cNvPr name="TextBox 11" id="11"/>
          <p:cNvSpPr txBox="true"/>
          <p:nvPr/>
        </p:nvSpPr>
        <p:spPr>
          <a:xfrm rot="0">
            <a:off x="833992" y="749862"/>
            <a:ext cx="5456754" cy="1212076"/>
          </a:xfrm>
          <a:prstGeom prst="rect">
            <a:avLst/>
          </a:prstGeom>
        </p:spPr>
        <p:txBody>
          <a:bodyPr anchor="t" rtlCol="false" tIns="0" lIns="0" bIns="0" rIns="0">
            <a:spAutoFit/>
          </a:bodyPr>
          <a:lstStyle/>
          <a:p>
            <a:pPr algn="l">
              <a:lnSpc>
                <a:spcPts val="4653"/>
              </a:lnSpc>
            </a:pPr>
            <a:r>
              <a:rPr lang="en-US" sz="5004" b="true">
                <a:solidFill>
                  <a:srgbClr val="FFD012"/>
                </a:solidFill>
                <a:latin typeface="Barlow Condensed Bold"/>
                <a:ea typeface="Barlow Condensed Bold"/>
                <a:cs typeface="Barlow Condensed Bold"/>
                <a:sym typeface="Barlow Condensed Bold"/>
              </a:rPr>
              <a:t>BASIC IDEA OF THE FLOWGRAPH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041853" y="1074711"/>
            <a:ext cx="10405375" cy="1146128"/>
          </a:xfrm>
          <a:prstGeom prst="rect">
            <a:avLst/>
          </a:prstGeom>
        </p:spPr>
        <p:txBody>
          <a:bodyPr anchor="t" rtlCol="false" tIns="0" lIns="0" bIns="0" rIns="0">
            <a:spAutoFit/>
          </a:bodyPr>
          <a:lstStyle/>
          <a:p>
            <a:pPr algn="ctr">
              <a:lnSpc>
                <a:spcPts val="8351"/>
              </a:lnSpc>
            </a:pPr>
            <a:r>
              <a:rPr lang="en-US" b="true" sz="8980">
                <a:solidFill>
                  <a:srgbClr val="FFD012"/>
                </a:solidFill>
                <a:latin typeface="Barlow Condensed Bold"/>
                <a:ea typeface="Barlow Condensed Bold"/>
                <a:cs typeface="Barlow Condensed Bold"/>
                <a:sym typeface="Barlow Condensed Bold"/>
              </a:rPr>
              <a:t>DESIGN METHODOLOGY</a:t>
            </a:r>
          </a:p>
        </p:txBody>
      </p:sp>
      <p:grpSp>
        <p:nvGrpSpPr>
          <p:cNvPr name="Group 3" id="3"/>
          <p:cNvGrpSpPr/>
          <p:nvPr/>
        </p:nvGrpSpPr>
        <p:grpSpPr>
          <a:xfrm rot="0">
            <a:off x="1288900" y="3722568"/>
            <a:ext cx="5338789" cy="4588022"/>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28575" cap="sq">
              <a:solidFill>
                <a:srgbClr val="FFD012"/>
              </a:solidFill>
              <a:prstDash val="solid"/>
              <a:miter/>
            </a:ln>
          </p:spPr>
        </p:sp>
        <p:sp>
          <p:nvSpPr>
            <p:cNvPr name="TextBox 5" id="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274783" y="4132503"/>
            <a:ext cx="3367023" cy="1492758"/>
          </a:xfrm>
          <a:prstGeom prst="rect">
            <a:avLst/>
          </a:prstGeom>
        </p:spPr>
        <p:txBody>
          <a:bodyPr anchor="t" rtlCol="false" tIns="0" lIns="0" bIns="0" rIns="0">
            <a:spAutoFit/>
          </a:bodyPr>
          <a:lstStyle/>
          <a:p>
            <a:pPr algn="ctr">
              <a:lnSpc>
                <a:spcPts val="3936"/>
              </a:lnSpc>
            </a:pPr>
            <a:r>
              <a:rPr lang="en-US" b="true" sz="3200">
                <a:solidFill>
                  <a:srgbClr val="FFD012"/>
                </a:solidFill>
                <a:latin typeface="DM Sans Bold"/>
                <a:ea typeface="DM Sans Bold"/>
                <a:cs typeface="DM Sans Bold"/>
                <a:sym typeface="DM Sans Bold"/>
              </a:rPr>
              <a:t>HARDWARE SETUP USING BLADERF</a:t>
            </a:r>
          </a:p>
        </p:txBody>
      </p:sp>
      <p:sp>
        <p:nvSpPr>
          <p:cNvPr name="TextBox 7" id="7"/>
          <p:cNvSpPr txBox="true"/>
          <p:nvPr/>
        </p:nvSpPr>
        <p:spPr>
          <a:xfrm rot="0">
            <a:off x="1867468" y="5968954"/>
            <a:ext cx="4181651" cy="1243965"/>
          </a:xfrm>
          <a:prstGeom prst="rect">
            <a:avLst/>
          </a:prstGeom>
        </p:spPr>
        <p:txBody>
          <a:bodyPr anchor="t" rtlCol="false" tIns="0" lIns="0" bIns="0" rIns="0">
            <a:spAutoFit/>
          </a:bodyPr>
          <a:lstStyle/>
          <a:p>
            <a:pPr algn="ctr">
              <a:lnSpc>
                <a:spcPts val="3360"/>
              </a:lnSpc>
            </a:pPr>
            <a:r>
              <a:rPr lang="en-US" sz="2400">
                <a:solidFill>
                  <a:srgbClr val="FFFFFF"/>
                </a:solidFill>
                <a:latin typeface="DM Sans"/>
                <a:ea typeface="DM Sans"/>
                <a:cs typeface="DM Sans"/>
                <a:sym typeface="DM Sans"/>
              </a:rPr>
              <a:t>Transmitting through a real channel with the use of BladeRf</a:t>
            </a:r>
          </a:p>
        </p:txBody>
      </p:sp>
      <p:grpSp>
        <p:nvGrpSpPr>
          <p:cNvPr name="Group 8" id="8"/>
          <p:cNvGrpSpPr/>
          <p:nvPr/>
        </p:nvGrpSpPr>
        <p:grpSpPr>
          <a:xfrm rot="0">
            <a:off x="6627689" y="3722568"/>
            <a:ext cx="5338789" cy="4588022"/>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28575" cap="sq">
              <a:solidFill>
                <a:srgbClr val="FFD012"/>
              </a:solidFill>
              <a:prstDash val="solid"/>
              <a:miter/>
            </a:ln>
          </p:spPr>
        </p:sp>
        <p:sp>
          <p:nvSpPr>
            <p:cNvPr name="TextBox 10" id="10"/>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850654" y="4132503"/>
            <a:ext cx="3053957" cy="1988058"/>
          </a:xfrm>
          <a:prstGeom prst="rect">
            <a:avLst/>
          </a:prstGeom>
        </p:spPr>
        <p:txBody>
          <a:bodyPr anchor="t" rtlCol="false" tIns="0" lIns="0" bIns="0" rIns="0">
            <a:spAutoFit/>
          </a:bodyPr>
          <a:lstStyle/>
          <a:p>
            <a:pPr algn="ctr">
              <a:lnSpc>
                <a:spcPts val="3936"/>
              </a:lnSpc>
            </a:pPr>
            <a:r>
              <a:rPr lang="en-US" b="true" sz="3200">
                <a:solidFill>
                  <a:srgbClr val="FFD012"/>
                </a:solidFill>
                <a:latin typeface="DM Sans Bold"/>
                <a:ea typeface="DM Sans Bold"/>
                <a:cs typeface="DM Sans Bold"/>
                <a:sym typeface="DM Sans Bold"/>
              </a:rPr>
              <a:t>IMPLEMENTING</a:t>
            </a:r>
          </a:p>
          <a:p>
            <a:pPr algn="ctr">
              <a:lnSpc>
                <a:spcPts val="3936"/>
              </a:lnSpc>
            </a:pPr>
            <a:r>
              <a:rPr lang="en-US" b="true" sz="3200">
                <a:solidFill>
                  <a:srgbClr val="FFD012"/>
                </a:solidFill>
                <a:latin typeface="DM Sans Bold"/>
                <a:ea typeface="DM Sans Bold"/>
                <a:cs typeface="DM Sans Bold"/>
                <a:sym typeface="DM Sans Bold"/>
              </a:rPr>
              <a:t> POINT TO POINT TRANSMISSION</a:t>
            </a:r>
          </a:p>
        </p:txBody>
      </p:sp>
      <p:sp>
        <p:nvSpPr>
          <p:cNvPr name="TextBox 12" id="12"/>
          <p:cNvSpPr txBox="true"/>
          <p:nvPr/>
        </p:nvSpPr>
        <p:spPr>
          <a:xfrm rot="0">
            <a:off x="7311831" y="6357574"/>
            <a:ext cx="3970505" cy="1663065"/>
          </a:xfrm>
          <a:prstGeom prst="rect">
            <a:avLst/>
          </a:prstGeom>
        </p:spPr>
        <p:txBody>
          <a:bodyPr anchor="t" rtlCol="false" tIns="0" lIns="0" bIns="0" rIns="0">
            <a:spAutoFit/>
          </a:bodyPr>
          <a:lstStyle/>
          <a:p>
            <a:pPr algn="ctr">
              <a:lnSpc>
                <a:spcPts val="3360"/>
              </a:lnSpc>
              <a:spcBef>
                <a:spcPct val="0"/>
              </a:spcBef>
            </a:pPr>
            <a:r>
              <a:rPr lang="en-US" sz="2400">
                <a:solidFill>
                  <a:srgbClr val="FFFFFF"/>
                </a:solidFill>
                <a:latin typeface="DM Sans"/>
                <a:ea typeface="DM Sans"/>
                <a:cs typeface="DM Sans"/>
                <a:sym typeface="DM Sans"/>
              </a:rPr>
              <a:t>Using 2 devices to implement the point to point communication system</a:t>
            </a:r>
          </a:p>
        </p:txBody>
      </p:sp>
      <p:grpSp>
        <p:nvGrpSpPr>
          <p:cNvPr name="Group 13" id="13"/>
          <p:cNvGrpSpPr/>
          <p:nvPr/>
        </p:nvGrpSpPr>
        <p:grpSpPr>
          <a:xfrm rot="-9009699">
            <a:off x="-2811423" y="-2852502"/>
            <a:ext cx="3169273" cy="9145997"/>
            <a:chOff x="0" y="0"/>
            <a:chExt cx="834706" cy="2408822"/>
          </a:xfrm>
        </p:grpSpPr>
        <p:sp>
          <p:nvSpPr>
            <p:cNvPr name="Freeform 14" id="14"/>
            <p:cNvSpPr/>
            <p:nvPr/>
          </p:nvSpPr>
          <p:spPr>
            <a:xfrm flipH="false" flipV="false" rot="0">
              <a:off x="0" y="0"/>
              <a:ext cx="834706" cy="2408822"/>
            </a:xfrm>
            <a:custGeom>
              <a:avLst/>
              <a:gdLst/>
              <a:ahLst/>
              <a:cxnLst/>
              <a:rect r="r" b="b" t="t" l="l"/>
              <a:pathLst>
                <a:path h="2408822" w="834706">
                  <a:moveTo>
                    <a:pt x="0" y="0"/>
                  </a:moveTo>
                  <a:lnTo>
                    <a:pt x="834706" y="0"/>
                  </a:lnTo>
                  <a:lnTo>
                    <a:pt x="834706" y="2408822"/>
                  </a:lnTo>
                  <a:lnTo>
                    <a:pt x="0" y="2408822"/>
                  </a:lnTo>
                  <a:close/>
                </a:path>
              </a:pathLst>
            </a:custGeom>
            <a:solidFill>
              <a:srgbClr val="FFD012"/>
            </a:solidFill>
          </p:spPr>
        </p:sp>
        <p:sp>
          <p:nvSpPr>
            <p:cNvPr name="TextBox 15" id="15"/>
            <p:cNvSpPr txBox="true"/>
            <p:nvPr/>
          </p:nvSpPr>
          <p:spPr>
            <a:xfrm>
              <a:off x="0" y="-38100"/>
              <a:ext cx="834706" cy="244692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10672677">
            <a:off x="715457" y="-3660793"/>
            <a:ext cx="19572125" cy="4033240"/>
            <a:chOff x="0" y="0"/>
            <a:chExt cx="5154798" cy="1062253"/>
          </a:xfrm>
        </p:grpSpPr>
        <p:sp>
          <p:nvSpPr>
            <p:cNvPr name="Freeform 17" id="17"/>
            <p:cNvSpPr/>
            <p:nvPr/>
          </p:nvSpPr>
          <p:spPr>
            <a:xfrm flipH="false" flipV="false" rot="0">
              <a:off x="0" y="0"/>
              <a:ext cx="5154799" cy="1062253"/>
            </a:xfrm>
            <a:custGeom>
              <a:avLst/>
              <a:gdLst/>
              <a:ahLst/>
              <a:cxnLst/>
              <a:rect r="r" b="b" t="t" l="l"/>
              <a:pathLst>
                <a:path h="1062253" w="5154799">
                  <a:moveTo>
                    <a:pt x="0" y="0"/>
                  </a:moveTo>
                  <a:lnTo>
                    <a:pt x="5154799" y="0"/>
                  </a:lnTo>
                  <a:lnTo>
                    <a:pt x="5154799" y="1062253"/>
                  </a:lnTo>
                  <a:lnTo>
                    <a:pt x="0" y="1062253"/>
                  </a:lnTo>
                  <a:close/>
                </a:path>
              </a:pathLst>
            </a:custGeom>
            <a:solidFill>
              <a:srgbClr val="FFD012"/>
            </a:solidFill>
          </p:spPr>
        </p:sp>
        <p:sp>
          <p:nvSpPr>
            <p:cNvPr name="TextBox 18" id="18"/>
            <p:cNvSpPr txBox="true"/>
            <p:nvPr/>
          </p:nvSpPr>
          <p:spPr>
            <a:xfrm>
              <a:off x="0" y="-38100"/>
              <a:ext cx="5154798" cy="110035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795526">
            <a:off x="699958" y="237500"/>
            <a:ext cx="1583201" cy="874944"/>
            <a:chOff x="0" y="0"/>
            <a:chExt cx="812800" cy="449187"/>
          </a:xfrm>
        </p:grpSpPr>
        <p:sp>
          <p:nvSpPr>
            <p:cNvPr name="Freeform 20" id="20"/>
            <p:cNvSpPr/>
            <p:nvPr/>
          </p:nvSpPr>
          <p:spPr>
            <a:xfrm flipH="false" flipV="false" rot="0">
              <a:off x="0" y="0"/>
              <a:ext cx="812800" cy="449187"/>
            </a:xfrm>
            <a:custGeom>
              <a:avLst/>
              <a:gdLst/>
              <a:ahLst/>
              <a:cxnLst/>
              <a:rect r="r" b="b" t="t" l="l"/>
              <a:pathLst>
                <a:path h="449187" w="812800">
                  <a:moveTo>
                    <a:pt x="406400" y="0"/>
                  </a:moveTo>
                  <a:lnTo>
                    <a:pt x="812800" y="449187"/>
                  </a:lnTo>
                  <a:lnTo>
                    <a:pt x="0" y="449187"/>
                  </a:lnTo>
                  <a:lnTo>
                    <a:pt x="406400" y="0"/>
                  </a:lnTo>
                  <a:close/>
                </a:path>
              </a:pathLst>
            </a:custGeom>
            <a:solidFill>
              <a:srgbClr val="FFD012"/>
            </a:solidFill>
          </p:spPr>
        </p:sp>
        <p:sp>
          <p:nvSpPr>
            <p:cNvPr name="TextBox 21" id="21"/>
            <p:cNvSpPr txBox="true"/>
            <p:nvPr/>
          </p:nvSpPr>
          <p:spPr>
            <a:xfrm>
              <a:off x="127000" y="170451"/>
              <a:ext cx="558800" cy="246651"/>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5400000">
            <a:off x="2506945" y="481546"/>
            <a:ext cx="732398" cy="954562"/>
          </a:xfrm>
          <a:custGeom>
            <a:avLst/>
            <a:gdLst/>
            <a:ahLst/>
            <a:cxnLst/>
            <a:rect r="r" b="b" t="t" l="l"/>
            <a:pathLst>
              <a:path h="954562" w="732398">
                <a:moveTo>
                  <a:pt x="0" y="0"/>
                </a:moveTo>
                <a:lnTo>
                  <a:pt x="732398" y="0"/>
                </a:lnTo>
                <a:lnTo>
                  <a:pt x="732398" y="954562"/>
                </a:lnTo>
                <a:lnTo>
                  <a:pt x="0" y="954562"/>
                </a:lnTo>
                <a:lnTo>
                  <a:pt x="0" y="0"/>
                </a:lnTo>
                <a:close/>
              </a:path>
            </a:pathLst>
          </a:custGeom>
          <a:blipFill>
            <a:blip r:embed="rId2">
              <a:extLst>
                <a:ext uri="{96DAC541-7B7A-43D3-8B79-37D633B846F1}">
                  <asvg:svgBlip xmlns:asvg="http://schemas.microsoft.com/office/drawing/2016/SVG/main" r:embed="rId3"/>
                </a:ext>
              </a:extLst>
            </a:blip>
            <a:stretch>
              <a:fillRect l="0" t="0" r="-166936" b="-115533"/>
            </a:stretch>
          </a:blipFill>
        </p:spPr>
      </p:sp>
      <p:grpSp>
        <p:nvGrpSpPr>
          <p:cNvPr name="Group 23" id="23"/>
          <p:cNvGrpSpPr/>
          <p:nvPr/>
        </p:nvGrpSpPr>
        <p:grpSpPr>
          <a:xfrm rot="0">
            <a:off x="1487090" y="4427932"/>
            <a:ext cx="971903" cy="835229"/>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25" id="25"/>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431079" y="4545346"/>
            <a:ext cx="1083924" cy="543252"/>
          </a:xfrm>
          <a:prstGeom prst="rect">
            <a:avLst/>
          </a:prstGeom>
        </p:spPr>
        <p:txBody>
          <a:bodyPr anchor="t" rtlCol="false" tIns="0" lIns="0" bIns="0" rIns="0">
            <a:spAutoFit/>
          </a:bodyPr>
          <a:lstStyle/>
          <a:p>
            <a:pPr algn="ctr">
              <a:lnSpc>
                <a:spcPts val="4560"/>
              </a:lnSpc>
            </a:pPr>
            <a:r>
              <a:rPr lang="en-US" b="true" sz="3257">
                <a:solidFill>
                  <a:srgbClr val="002038"/>
                </a:solidFill>
                <a:latin typeface="DM Sans Bold"/>
                <a:ea typeface="DM Sans Bold"/>
                <a:cs typeface="DM Sans Bold"/>
                <a:sym typeface="DM Sans Bold"/>
              </a:rPr>
              <a:t>4</a:t>
            </a:r>
          </a:p>
        </p:txBody>
      </p:sp>
      <p:grpSp>
        <p:nvGrpSpPr>
          <p:cNvPr name="Group 27" id="27"/>
          <p:cNvGrpSpPr/>
          <p:nvPr/>
        </p:nvGrpSpPr>
        <p:grpSpPr>
          <a:xfrm rot="0">
            <a:off x="6683699" y="4427932"/>
            <a:ext cx="971903" cy="835229"/>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29" id="29"/>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6627689" y="4545346"/>
            <a:ext cx="1083924" cy="543252"/>
          </a:xfrm>
          <a:prstGeom prst="rect">
            <a:avLst/>
          </a:prstGeom>
        </p:spPr>
        <p:txBody>
          <a:bodyPr anchor="t" rtlCol="false" tIns="0" lIns="0" bIns="0" rIns="0">
            <a:spAutoFit/>
          </a:bodyPr>
          <a:lstStyle/>
          <a:p>
            <a:pPr algn="ctr">
              <a:lnSpc>
                <a:spcPts val="4560"/>
              </a:lnSpc>
            </a:pPr>
            <a:r>
              <a:rPr lang="en-US" b="true" sz="3257">
                <a:solidFill>
                  <a:srgbClr val="002038"/>
                </a:solidFill>
                <a:latin typeface="DM Sans Bold"/>
                <a:ea typeface="DM Sans Bold"/>
                <a:cs typeface="DM Sans Bold"/>
                <a:sym typeface="DM Sans Bold"/>
              </a:rPr>
              <a:t>5</a:t>
            </a:r>
          </a:p>
        </p:txBody>
      </p:sp>
      <p:grpSp>
        <p:nvGrpSpPr>
          <p:cNvPr name="Group 31" id="31"/>
          <p:cNvGrpSpPr/>
          <p:nvPr/>
        </p:nvGrpSpPr>
        <p:grpSpPr>
          <a:xfrm rot="0">
            <a:off x="11920511" y="3722568"/>
            <a:ext cx="5338789" cy="4588022"/>
            <a:chOff x="0" y="0"/>
            <a:chExt cx="812800" cy="698500"/>
          </a:xfrm>
        </p:grpSpPr>
        <p:sp>
          <p:nvSpPr>
            <p:cNvPr name="Freeform 32" id="3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28575" cap="sq">
              <a:solidFill>
                <a:srgbClr val="FFD012"/>
              </a:solidFill>
              <a:prstDash val="solid"/>
              <a:miter/>
            </a:ln>
          </p:spPr>
        </p:sp>
        <p:sp>
          <p:nvSpPr>
            <p:cNvPr name="TextBox 33" id="33"/>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3143476" y="4132503"/>
            <a:ext cx="3053957" cy="1492758"/>
          </a:xfrm>
          <a:prstGeom prst="rect">
            <a:avLst/>
          </a:prstGeom>
        </p:spPr>
        <p:txBody>
          <a:bodyPr anchor="t" rtlCol="false" tIns="0" lIns="0" bIns="0" rIns="0">
            <a:spAutoFit/>
          </a:bodyPr>
          <a:lstStyle/>
          <a:p>
            <a:pPr algn="ctr">
              <a:lnSpc>
                <a:spcPts val="3936"/>
              </a:lnSpc>
            </a:pPr>
            <a:r>
              <a:rPr lang="en-US" b="true" sz="3200">
                <a:solidFill>
                  <a:srgbClr val="FFD012"/>
                </a:solidFill>
                <a:latin typeface="DM Sans Bold"/>
                <a:ea typeface="DM Sans Bold"/>
                <a:cs typeface="DM Sans Bold"/>
                <a:sym typeface="DM Sans Bold"/>
              </a:rPr>
              <a:t>TESTING AND PERFORMANCE OPTIMIZATION</a:t>
            </a:r>
          </a:p>
        </p:txBody>
      </p:sp>
      <p:sp>
        <p:nvSpPr>
          <p:cNvPr name="TextBox 35" id="35"/>
          <p:cNvSpPr txBox="true"/>
          <p:nvPr/>
        </p:nvSpPr>
        <p:spPr>
          <a:xfrm rot="0">
            <a:off x="12604653" y="5701461"/>
            <a:ext cx="3970505" cy="2082165"/>
          </a:xfrm>
          <a:prstGeom prst="rect">
            <a:avLst/>
          </a:prstGeom>
        </p:spPr>
        <p:txBody>
          <a:bodyPr anchor="t" rtlCol="false" tIns="0" lIns="0" bIns="0" rIns="0">
            <a:spAutoFit/>
          </a:bodyPr>
          <a:lstStyle/>
          <a:p>
            <a:pPr algn="ctr">
              <a:lnSpc>
                <a:spcPts val="3360"/>
              </a:lnSpc>
              <a:spcBef>
                <a:spcPct val="0"/>
              </a:spcBef>
            </a:pPr>
            <a:r>
              <a:rPr lang="en-US" sz="2400">
                <a:solidFill>
                  <a:srgbClr val="FFFFFF"/>
                </a:solidFill>
                <a:latin typeface="DM Sans"/>
                <a:ea typeface="DM Sans"/>
                <a:cs typeface="DM Sans"/>
                <a:sym typeface="DM Sans"/>
              </a:rPr>
              <a:t>Updating the flowgraph based on the errors encountered when transmitting point to point through a real channel</a:t>
            </a:r>
          </a:p>
        </p:txBody>
      </p:sp>
      <p:grpSp>
        <p:nvGrpSpPr>
          <p:cNvPr name="Group 36" id="36"/>
          <p:cNvGrpSpPr/>
          <p:nvPr/>
        </p:nvGrpSpPr>
        <p:grpSpPr>
          <a:xfrm rot="0">
            <a:off x="11976521" y="4427932"/>
            <a:ext cx="971903" cy="835229"/>
            <a:chOff x="0" y="0"/>
            <a:chExt cx="812800" cy="698500"/>
          </a:xfrm>
        </p:grpSpPr>
        <p:sp>
          <p:nvSpPr>
            <p:cNvPr name="Freeform 37" id="3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38" id="3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11920511" y="4545346"/>
            <a:ext cx="1083924" cy="543252"/>
          </a:xfrm>
          <a:prstGeom prst="rect">
            <a:avLst/>
          </a:prstGeom>
        </p:spPr>
        <p:txBody>
          <a:bodyPr anchor="t" rtlCol="false" tIns="0" lIns="0" bIns="0" rIns="0">
            <a:spAutoFit/>
          </a:bodyPr>
          <a:lstStyle/>
          <a:p>
            <a:pPr algn="ctr">
              <a:lnSpc>
                <a:spcPts val="4560"/>
              </a:lnSpc>
            </a:pPr>
            <a:r>
              <a:rPr lang="en-US" b="true" sz="3257">
                <a:solidFill>
                  <a:srgbClr val="002038"/>
                </a:solidFill>
                <a:latin typeface="DM Sans Bold"/>
                <a:ea typeface="DM Sans Bold"/>
                <a:cs typeface="DM Sans Bold"/>
                <a:sym typeface="DM Sans Bold"/>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432659" y="6549884"/>
            <a:ext cx="12022580" cy="1033190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819162">
            <a:off x="15746034" y="-589015"/>
            <a:ext cx="2347593" cy="6068843"/>
            <a:chOff x="0" y="0"/>
            <a:chExt cx="618296" cy="1598378"/>
          </a:xfrm>
        </p:grpSpPr>
        <p:sp>
          <p:nvSpPr>
            <p:cNvPr name="Freeform 6" id="6"/>
            <p:cNvSpPr/>
            <p:nvPr/>
          </p:nvSpPr>
          <p:spPr>
            <a:xfrm flipH="false" flipV="false" rot="0">
              <a:off x="0" y="0"/>
              <a:ext cx="618296" cy="1598378"/>
            </a:xfrm>
            <a:custGeom>
              <a:avLst/>
              <a:gdLst/>
              <a:ahLst/>
              <a:cxnLst/>
              <a:rect r="r" b="b" t="t" l="l"/>
              <a:pathLst>
                <a:path h="1598378" w="618296">
                  <a:moveTo>
                    <a:pt x="0" y="0"/>
                  </a:moveTo>
                  <a:lnTo>
                    <a:pt x="618296" y="0"/>
                  </a:lnTo>
                  <a:lnTo>
                    <a:pt x="618296" y="1598378"/>
                  </a:lnTo>
                  <a:lnTo>
                    <a:pt x="0" y="1598378"/>
                  </a:lnTo>
                  <a:close/>
                </a:path>
              </a:pathLst>
            </a:custGeom>
            <a:solidFill>
              <a:srgbClr val="FFD012"/>
            </a:solidFill>
          </p:spPr>
        </p:sp>
        <p:sp>
          <p:nvSpPr>
            <p:cNvPr name="TextBox 7" id="7"/>
            <p:cNvSpPr txBox="true"/>
            <p:nvPr/>
          </p:nvSpPr>
          <p:spPr>
            <a:xfrm>
              <a:off x="0" y="-38100"/>
              <a:ext cx="618296" cy="163647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3388774" y="5458621"/>
            <a:ext cx="2487902" cy="10719102"/>
            <a:chOff x="0" y="0"/>
            <a:chExt cx="655250" cy="2823138"/>
          </a:xfrm>
        </p:grpSpPr>
        <p:sp>
          <p:nvSpPr>
            <p:cNvPr name="Freeform 9" id="9"/>
            <p:cNvSpPr/>
            <p:nvPr/>
          </p:nvSpPr>
          <p:spPr>
            <a:xfrm flipH="false" flipV="false" rot="0">
              <a:off x="0" y="0"/>
              <a:ext cx="655250" cy="2823138"/>
            </a:xfrm>
            <a:custGeom>
              <a:avLst/>
              <a:gdLst/>
              <a:ahLst/>
              <a:cxnLst/>
              <a:rect r="r" b="b" t="t" l="l"/>
              <a:pathLst>
                <a:path h="2823138" w="655250">
                  <a:moveTo>
                    <a:pt x="0" y="0"/>
                  </a:moveTo>
                  <a:lnTo>
                    <a:pt x="655250" y="0"/>
                  </a:lnTo>
                  <a:lnTo>
                    <a:pt x="655250" y="2823138"/>
                  </a:lnTo>
                  <a:lnTo>
                    <a:pt x="0" y="2823138"/>
                  </a:lnTo>
                  <a:close/>
                </a:path>
              </a:pathLst>
            </a:custGeom>
            <a:solidFill>
              <a:srgbClr val="FFD012"/>
            </a:solidFill>
          </p:spPr>
        </p:sp>
        <p:sp>
          <p:nvSpPr>
            <p:cNvPr name="TextBox 10" id="10"/>
            <p:cNvSpPr txBox="true"/>
            <p:nvPr/>
          </p:nvSpPr>
          <p:spPr>
            <a:xfrm>
              <a:off x="0" y="-38100"/>
              <a:ext cx="655250" cy="286123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391515" y="4011930"/>
            <a:ext cx="6104867" cy="5246370"/>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D012"/>
            </a:solidFill>
          </p:spPr>
        </p:sp>
        <p:sp>
          <p:nvSpPr>
            <p:cNvPr name="TextBox 13" id="13"/>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560040" y="4204423"/>
            <a:ext cx="5767817" cy="4956717"/>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14292" t="0" r="-14292" b="0"/>
              </a:stretch>
            </a:blipFill>
            <a:ln w="190500" cap="sq">
              <a:gradFill>
                <a:gsLst>
                  <a:gs pos="0">
                    <a:srgbClr val="004F5A">
                      <a:alpha val="100000"/>
                    </a:srgbClr>
                  </a:gs>
                  <a:gs pos="100000">
                    <a:srgbClr val="002038">
                      <a:alpha val="100000"/>
                    </a:srgbClr>
                  </a:gs>
                </a:gsLst>
                <a:lin ang="0"/>
              </a:gradFill>
              <a:prstDash val="solid"/>
              <a:miter/>
            </a:ln>
          </p:spPr>
        </p:sp>
      </p:grpSp>
      <p:sp>
        <p:nvSpPr>
          <p:cNvPr name="Freeform 16" id="16"/>
          <p:cNvSpPr/>
          <p:nvPr/>
        </p:nvSpPr>
        <p:spPr>
          <a:xfrm flipH="false" flipV="false" rot="0">
            <a:off x="6395600" y="7037044"/>
            <a:ext cx="3855023" cy="1511311"/>
          </a:xfrm>
          <a:custGeom>
            <a:avLst/>
            <a:gdLst/>
            <a:ahLst/>
            <a:cxnLst/>
            <a:rect r="r" b="b" t="t" l="l"/>
            <a:pathLst>
              <a:path h="1511311" w="3855023">
                <a:moveTo>
                  <a:pt x="0" y="0"/>
                </a:moveTo>
                <a:lnTo>
                  <a:pt x="3855023" y="0"/>
                </a:lnTo>
                <a:lnTo>
                  <a:pt x="3855023" y="1511311"/>
                </a:lnTo>
                <a:lnTo>
                  <a:pt x="0" y="1511311"/>
                </a:lnTo>
                <a:lnTo>
                  <a:pt x="0" y="0"/>
                </a:lnTo>
                <a:close/>
              </a:path>
            </a:pathLst>
          </a:custGeom>
          <a:blipFill>
            <a:blip r:embed="rId3"/>
            <a:stretch>
              <a:fillRect l="-189159" t="-118241" r="0" b="-42658"/>
            </a:stretch>
          </a:blipFill>
        </p:spPr>
      </p:sp>
      <p:sp>
        <p:nvSpPr>
          <p:cNvPr name="Freeform 17" id="17"/>
          <p:cNvSpPr/>
          <p:nvPr/>
        </p:nvSpPr>
        <p:spPr>
          <a:xfrm flipH="false" flipV="false" rot="0">
            <a:off x="1028700" y="7060658"/>
            <a:ext cx="3762888" cy="1464083"/>
          </a:xfrm>
          <a:custGeom>
            <a:avLst/>
            <a:gdLst/>
            <a:ahLst/>
            <a:cxnLst/>
            <a:rect r="r" b="b" t="t" l="l"/>
            <a:pathLst>
              <a:path h="1464083" w="3762888">
                <a:moveTo>
                  <a:pt x="0" y="0"/>
                </a:moveTo>
                <a:lnTo>
                  <a:pt x="3762888" y="0"/>
                </a:lnTo>
                <a:lnTo>
                  <a:pt x="3762888" y="1464083"/>
                </a:lnTo>
                <a:lnTo>
                  <a:pt x="0" y="1464083"/>
                </a:lnTo>
                <a:lnTo>
                  <a:pt x="0" y="0"/>
                </a:lnTo>
                <a:close/>
              </a:path>
            </a:pathLst>
          </a:custGeom>
          <a:blipFill>
            <a:blip r:embed="rId3"/>
            <a:stretch>
              <a:fillRect l="0" t="-155194" r="-196239" b="-14121"/>
            </a:stretch>
          </a:blipFill>
        </p:spPr>
      </p:sp>
      <p:sp>
        <p:nvSpPr>
          <p:cNvPr name="TextBox 18" id="18"/>
          <p:cNvSpPr txBox="true"/>
          <p:nvPr/>
        </p:nvSpPr>
        <p:spPr>
          <a:xfrm rot="0">
            <a:off x="1028700" y="689740"/>
            <a:ext cx="13611298" cy="849370"/>
          </a:xfrm>
          <a:prstGeom prst="rect">
            <a:avLst/>
          </a:prstGeom>
        </p:spPr>
        <p:txBody>
          <a:bodyPr anchor="t" rtlCol="false" tIns="0" lIns="0" bIns="0" rIns="0">
            <a:spAutoFit/>
          </a:bodyPr>
          <a:lstStyle/>
          <a:p>
            <a:pPr algn="l">
              <a:lnSpc>
                <a:spcPts val="6244"/>
              </a:lnSpc>
            </a:pPr>
            <a:r>
              <a:rPr lang="en-US" sz="6714" b="true">
                <a:solidFill>
                  <a:srgbClr val="FFD012"/>
                </a:solidFill>
                <a:latin typeface="Barlow Condensed Bold"/>
                <a:ea typeface="Barlow Condensed Bold"/>
                <a:cs typeface="Barlow Condensed Bold"/>
                <a:sym typeface="Barlow Condensed Bold"/>
              </a:rPr>
              <a:t>WIRELESS COMMUNICATION USING BLADERF</a:t>
            </a:r>
          </a:p>
        </p:txBody>
      </p:sp>
      <p:sp>
        <p:nvSpPr>
          <p:cNvPr name="TextBox 19" id="19"/>
          <p:cNvSpPr txBox="true"/>
          <p:nvPr/>
        </p:nvSpPr>
        <p:spPr>
          <a:xfrm rot="0">
            <a:off x="1028700" y="1971579"/>
            <a:ext cx="13982117" cy="12439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We utilize the BladeRF device for wireless communication, opting for practical implementation over simulation by using the SoapyBladeRF Source and SoapyBladeRF Sink blocks into the flowgraph to directly interface with the BladeRF hardware.</a:t>
            </a:r>
          </a:p>
        </p:txBody>
      </p:sp>
      <p:sp>
        <p:nvSpPr>
          <p:cNvPr name="TextBox 20" id="20"/>
          <p:cNvSpPr txBox="true"/>
          <p:nvPr/>
        </p:nvSpPr>
        <p:spPr>
          <a:xfrm rot="0">
            <a:off x="6395600" y="3644169"/>
            <a:ext cx="4576815" cy="2710815"/>
          </a:xfrm>
          <a:prstGeom prst="rect">
            <a:avLst/>
          </a:prstGeom>
        </p:spPr>
        <p:txBody>
          <a:bodyPr anchor="t" rtlCol="false" tIns="0" lIns="0" bIns="0" rIns="0">
            <a:spAutoFit/>
          </a:bodyPr>
          <a:lstStyle/>
          <a:p>
            <a:pPr algn="just">
              <a:lnSpc>
                <a:spcPts val="3360"/>
              </a:lnSpc>
            </a:pPr>
            <a:r>
              <a:rPr lang="en-US" sz="2400" b="true">
                <a:solidFill>
                  <a:srgbClr val="FFFFFF"/>
                </a:solidFill>
                <a:latin typeface="DM Sans Bold"/>
                <a:ea typeface="DM Sans Bold"/>
                <a:cs typeface="DM Sans Bold"/>
                <a:sym typeface="DM Sans Bold"/>
              </a:rPr>
              <a:t>SoapyBladeRf Source Block</a:t>
            </a:r>
          </a:p>
          <a:p>
            <a:pPr algn="just">
              <a:lnSpc>
                <a:spcPts val="1680"/>
              </a:lnSpc>
            </a:pPr>
          </a:p>
          <a:p>
            <a:pPr algn="just">
              <a:lnSpc>
                <a:spcPts val="3360"/>
              </a:lnSpc>
              <a:spcBef>
                <a:spcPct val="0"/>
              </a:spcBef>
            </a:pPr>
            <a:r>
              <a:rPr lang="en-US" sz="2400">
                <a:solidFill>
                  <a:srgbClr val="FFFFFF"/>
                </a:solidFill>
                <a:latin typeface="DM Sans"/>
                <a:ea typeface="DM Sans"/>
                <a:cs typeface="DM Sans"/>
                <a:sym typeface="DM Sans"/>
              </a:rPr>
              <a:t>is used to receive signals from the BladeRF device. This block captures incoming signals  from the air and allows processing them for further operations.</a:t>
            </a:r>
          </a:p>
        </p:txBody>
      </p:sp>
      <p:sp>
        <p:nvSpPr>
          <p:cNvPr name="TextBox 21" id="21"/>
          <p:cNvSpPr txBox="true"/>
          <p:nvPr/>
        </p:nvSpPr>
        <p:spPr>
          <a:xfrm rot="0">
            <a:off x="1028700" y="3644169"/>
            <a:ext cx="4380944" cy="2710815"/>
          </a:xfrm>
          <a:prstGeom prst="rect">
            <a:avLst/>
          </a:prstGeom>
        </p:spPr>
        <p:txBody>
          <a:bodyPr anchor="t" rtlCol="false" tIns="0" lIns="0" bIns="0" rIns="0">
            <a:spAutoFit/>
          </a:bodyPr>
          <a:lstStyle/>
          <a:p>
            <a:pPr algn="just">
              <a:lnSpc>
                <a:spcPts val="3360"/>
              </a:lnSpc>
            </a:pPr>
            <a:r>
              <a:rPr lang="en-US" sz="2400" b="true">
                <a:solidFill>
                  <a:srgbClr val="FFFFFF"/>
                </a:solidFill>
                <a:latin typeface="DM Sans Bold"/>
                <a:ea typeface="DM Sans Bold"/>
                <a:cs typeface="DM Sans Bold"/>
                <a:sym typeface="DM Sans Bold"/>
              </a:rPr>
              <a:t>SoapyBladeRf Sink Block</a:t>
            </a:r>
          </a:p>
          <a:p>
            <a:pPr algn="just">
              <a:lnSpc>
                <a:spcPts val="1680"/>
              </a:lnSpc>
            </a:pPr>
          </a:p>
          <a:p>
            <a:pPr algn="just">
              <a:lnSpc>
                <a:spcPts val="3360"/>
              </a:lnSpc>
              <a:spcBef>
                <a:spcPct val="0"/>
              </a:spcBef>
            </a:pPr>
            <a:r>
              <a:rPr lang="en-US" sz="2400">
                <a:solidFill>
                  <a:srgbClr val="FFFFFF"/>
                </a:solidFill>
                <a:latin typeface="DM Sans"/>
                <a:ea typeface="DM Sans"/>
                <a:cs typeface="DM Sans"/>
                <a:sym typeface="DM Sans"/>
              </a:rPr>
              <a:t>is used to transmit processed data via the BladeRF device. This block sends the modulated signal to the BladeRF for transmission.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2038">
                <a:alpha val="100000"/>
              </a:srgbClr>
            </a:gs>
            <a:gs pos="100000">
              <a:srgbClr val="00515B">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8456032" y="4351883"/>
            <a:ext cx="1532443" cy="0"/>
          </a:xfrm>
          <a:prstGeom prst="line">
            <a:avLst/>
          </a:prstGeom>
          <a:ln cap="flat" w="28575">
            <a:solidFill>
              <a:srgbClr val="FFFFFF"/>
            </a:solidFill>
            <a:prstDash val="solid"/>
            <a:headEnd type="none" len="sm" w="sm"/>
            <a:tailEnd type="triangle" len="med" w="lg"/>
          </a:ln>
        </p:spPr>
      </p:sp>
      <p:grpSp>
        <p:nvGrpSpPr>
          <p:cNvPr name="Group 3" id="3"/>
          <p:cNvGrpSpPr/>
          <p:nvPr/>
        </p:nvGrpSpPr>
        <p:grpSpPr>
          <a:xfrm rot="0">
            <a:off x="1035714" y="3948335"/>
            <a:ext cx="8262739" cy="807098"/>
            <a:chOff x="0" y="0"/>
            <a:chExt cx="4160559" cy="406400"/>
          </a:xfrm>
        </p:grpSpPr>
        <p:sp>
          <p:nvSpPr>
            <p:cNvPr name="Freeform 4" id="4"/>
            <p:cNvSpPr/>
            <p:nvPr/>
          </p:nvSpPr>
          <p:spPr>
            <a:xfrm flipH="false" flipV="false" rot="0">
              <a:off x="0" y="0"/>
              <a:ext cx="4160559" cy="406400"/>
            </a:xfrm>
            <a:custGeom>
              <a:avLst/>
              <a:gdLst/>
              <a:ahLst/>
              <a:cxnLst/>
              <a:rect r="r" b="b" t="t" l="l"/>
              <a:pathLst>
                <a:path h="406400" w="4160559">
                  <a:moveTo>
                    <a:pt x="3957359" y="0"/>
                  </a:moveTo>
                  <a:lnTo>
                    <a:pt x="203200" y="0"/>
                  </a:lnTo>
                  <a:lnTo>
                    <a:pt x="0" y="203200"/>
                  </a:lnTo>
                  <a:lnTo>
                    <a:pt x="203200" y="406400"/>
                  </a:lnTo>
                  <a:lnTo>
                    <a:pt x="3957359" y="406400"/>
                  </a:lnTo>
                  <a:lnTo>
                    <a:pt x="4160559" y="203200"/>
                  </a:lnTo>
                  <a:lnTo>
                    <a:pt x="3957359" y="0"/>
                  </a:lnTo>
                  <a:close/>
                </a:path>
              </a:pathLst>
            </a:custGeom>
            <a:solidFill>
              <a:srgbClr val="FFFFFF"/>
            </a:solidFill>
          </p:spPr>
        </p:sp>
        <p:sp>
          <p:nvSpPr>
            <p:cNvPr name="TextBox 5" id="5"/>
            <p:cNvSpPr txBox="true"/>
            <p:nvPr/>
          </p:nvSpPr>
          <p:spPr>
            <a:xfrm>
              <a:off x="152400" y="-38100"/>
              <a:ext cx="3855759" cy="44450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8456032" y="6286411"/>
            <a:ext cx="1532443" cy="0"/>
          </a:xfrm>
          <a:prstGeom prst="line">
            <a:avLst/>
          </a:prstGeom>
          <a:ln cap="flat" w="28575">
            <a:solidFill>
              <a:srgbClr val="FFFFFF"/>
            </a:solidFill>
            <a:prstDash val="solid"/>
            <a:headEnd type="none" len="sm" w="sm"/>
            <a:tailEnd type="triangle" len="med" w="lg"/>
          </a:ln>
        </p:spPr>
      </p:sp>
      <p:grpSp>
        <p:nvGrpSpPr>
          <p:cNvPr name="Group 7" id="7"/>
          <p:cNvGrpSpPr/>
          <p:nvPr/>
        </p:nvGrpSpPr>
        <p:grpSpPr>
          <a:xfrm rot="0">
            <a:off x="1035714" y="5882862"/>
            <a:ext cx="8262739" cy="807098"/>
            <a:chOff x="0" y="0"/>
            <a:chExt cx="4160559" cy="406400"/>
          </a:xfrm>
        </p:grpSpPr>
        <p:sp>
          <p:nvSpPr>
            <p:cNvPr name="Freeform 8" id="8"/>
            <p:cNvSpPr/>
            <p:nvPr/>
          </p:nvSpPr>
          <p:spPr>
            <a:xfrm flipH="false" flipV="false" rot="0">
              <a:off x="0" y="0"/>
              <a:ext cx="4160559" cy="406400"/>
            </a:xfrm>
            <a:custGeom>
              <a:avLst/>
              <a:gdLst/>
              <a:ahLst/>
              <a:cxnLst/>
              <a:rect r="r" b="b" t="t" l="l"/>
              <a:pathLst>
                <a:path h="406400" w="4160559">
                  <a:moveTo>
                    <a:pt x="3957359" y="0"/>
                  </a:moveTo>
                  <a:lnTo>
                    <a:pt x="203200" y="0"/>
                  </a:lnTo>
                  <a:lnTo>
                    <a:pt x="0" y="203200"/>
                  </a:lnTo>
                  <a:lnTo>
                    <a:pt x="203200" y="406400"/>
                  </a:lnTo>
                  <a:lnTo>
                    <a:pt x="3957359" y="406400"/>
                  </a:lnTo>
                  <a:lnTo>
                    <a:pt x="4160559" y="203200"/>
                  </a:lnTo>
                  <a:lnTo>
                    <a:pt x="3957359" y="0"/>
                  </a:lnTo>
                  <a:close/>
                </a:path>
              </a:pathLst>
            </a:custGeom>
            <a:solidFill>
              <a:srgbClr val="FFFFFF"/>
            </a:solidFill>
          </p:spPr>
        </p:sp>
        <p:sp>
          <p:nvSpPr>
            <p:cNvPr name="TextBox 9" id="9"/>
            <p:cNvSpPr txBox="true"/>
            <p:nvPr/>
          </p:nvSpPr>
          <p:spPr>
            <a:xfrm>
              <a:off x="152400" y="-38100"/>
              <a:ext cx="3855759" cy="444500"/>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a:off x="8456032" y="8163788"/>
            <a:ext cx="1532443" cy="0"/>
          </a:xfrm>
          <a:prstGeom prst="line">
            <a:avLst/>
          </a:prstGeom>
          <a:ln cap="flat" w="28575">
            <a:solidFill>
              <a:srgbClr val="FFFFFF"/>
            </a:solidFill>
            <a:prstDash val="solid"/>
            <a:headEnd type="none" len="sm" w="sm"/>
            <a:tailEnd type="triangle" len="med" w="lg"/>
          </a:ln>
        </p:spPr>
      </p:sp>
      <p:grpSp>
        <p:nvGrpSpPr>
          <p:cNvPr name="Group 11" id="11"/>
          <p:cNvGrpSpPr/>
          <p:nvPr/>
        </p:nvGrpSpPr>
        <p:grpSpPr>
          <a:xfrm rot="0">
            <a:off x="1035714" y="7760239"/>
            <a:ext cx="8262739" cy="807098"/>
            <a:chOff x="0" y="0"/>
            <a:chExt cx="4160559" cy="406400"/>
          </a:xfrm>
        </p:grpSpPr>
        <p:sp>
          <p:nvSpPr>
            <p:cNvPr name="Freeform 12" id="12"/>
            <p:cNvSpPr/>
            <p:nvPr/>
          </p:nvSpPr>
          <p:spPr>
            <a:xfrm flipH="false" flipV="false" rot="0">
              <a:off x="0" y="0"/>
              <a:ext cx="4160559" cy="406400"/>
            </a:xfrm>
            <a:custGeom>
              <a:avLst/>
              <a:gdLst/>
              <a:ahLst/>
              <a:cxnLst/>
              <a:rect r="r" b="b" t="t" l="l"/>
              <a:pathLst>
                <a:path h="406400" w="4160559">
                  <a:moveTo>
                    <a:pt x="3957359" y="0"/>
                  </a:moveTo>
                  <a:lnTo>
                    <a:pt x="203200" y="0"/>
                  </a:lnTo>
                  <a:lnTo>
                    <a:pt x="0" y="203200"/>
                  </a:lnTo>
                  <a:lnTo>
                    <a:pt x="203200" y="406400"/>
                  </a:lnTo>
                  <a:lnTo>
                    <a:pt x="3957359" y="406400"/>
                  </a:lnTo>
                  <a:lnTo>
                    <a:pt x="4160559" y="203200"/>
                  </a:lnTo>
                  <a:lnTo>
                    <a:pt x="3957359" y="0"/>
                  </a:lnTo>
                  <a:close/>
                </a:path>
              </a:pathLst>
            </a:custGeom>
            <a:solidFill>
              <a:srgbClr val="FFFFFF"/>
            </a:solidFill>
          </p:spPr>
        </p:sp>
        <p:sp>
          <p:nvSpPr>
            <p:cNvPr name="TextBox 13" id="13"/>
            <p:cNvSpPr txBox="true"/>
            <p:nvPr/>
          </p:nvSpPr>
          <p:spPr>
            <a:xfrm>
              <a:off x="152400" y="-38100"/>
              <a:ext cx="3855759" cy="444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3944264" y="-349731"/>
            <a:ext cx="3086100" cy="2700338"/>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D012"/>
            </a:solidFill>
          </p:spPr>
        </p:sp>
        <p:sp>
          <p:nvSpPr>
            <p:cNvPr name="TextBox 16" id="1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10800000">
            <a:off x="14358388" y="-2819989"/>
            <a:ext cx="7859223" cy="6876820"/>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D012"/>
            </a:solidFill>
          </p:spPr>
        </p:sp>
        <p:sp>
          <p:nvSpPr>
            <p:cNvPr name="TextBox 19" id="1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10800000">
            <a:off x="12525800" y="-1113763"/>
            <a:ext cx="3086100" cy="2700338"/>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D012"/>
            </a:solidFill>
          </p:spPr>
        </p:sp>
        <p:sp>
          <p:nvSpPr>
            <p:cNvPr name="TextBox 22" id="22"/>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10800000">
            <a:off x="889953" y="9353103"/>
            <a:ext cx="873861" cy="764628"/>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D012"/>
            </a:solidFill>
          </p:spPr>
        </p:sp>
        <p:sp>
          <p:nvSpPr>
            <p:cNvPr name="TextBox 25" id="25"/>
            <p:cNvSpPr txBox="true"/>
            <p:nvPr/>
          </p:nvSpPr>
          <p:spPr>
            <a:xfrm>
              <a:off x="127000" y="292100"/>
              <a:ext cx="558800" cy="368300"/>
            </a:xfrm>
            <a:prstGeom prst="rect">
              <a:avLst/>
            </a:prstGeom>
          </p:spPr>
          <p:txBody>
            <a:bodyPr anchor="ctr" rtlCol="false" tIns="14385" lIns="14385" bIns="14385" rIns="14385"/>
            <a:lstStyle/>
            <a:p>
              <a:pPr algn="ctr">
                <a:lnSpc>
                  <a:spcPts val="2659"/>
                </a:lnSpc>
              </a:pPr>
            </a:p>
          </p:txBody>
        </p:sp>
      </p:grpSp>
      <p:grpSp>
        <p:nvGrpSpPr>
          <p:cNvPr name="Group 26" id="26"/>
          <p:cNvGrpSpPr/>
          <p:nvPr/>
        </p:nvGrpSpPr>
        <p:grpSpPr>
          <a:xfrm rot="0">
            <a:off x="-664594" y="8869968"/>
            <a:ext cx="2225419" cy="1947242"/>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D012"/>
            </a:solidFill>
          </p:spPr>
        </p:sp>
        <p:sp>
          <p:nvSpPr>
            <p:cNvPr name="TextBox 28" id="28"/>
            <p:cNvSpPr txBox="true"/>
            <p:nvPr/>
          </p:nvSpPr>
          <p:spPr>
            <a:xfrm>
              <a:off x="127000" y="292100"/>
              <a:ext cx="558800" cy="368300"/>
            </a:xfrm>
            <a:prstGeom prst="rect">
              <a:avLst/>
            </a:prstGeom>
          </p:spPr>
          <p:txBody>
            <a:bodyPr anchor="ctr" rtlCol="false" tIns="14385" lIns="14385" bIns="14385" rIns="14385"/>
            <a:lstStyle/>
            <a:p>
              <a:pPr algn="ctr">
                <a:lnSpc>
                  <a:spcPts val="2659"/>
                </a:lnSpc>
              </a:pPr>
            </a:p>
          </p:txBody>
        </p:sp>
      </p:grpSp>
      <p:grpSp>
        <p:nvGrpSpPr>
          <p:cNvPr name="Group 29" id="29"/>
          <p:cNvGrpSpPr/>
          <p:nvPr/>
        </p:nvGrpSpPr>
        <p:grpSpPr>
          <a:xfrm rot="0">
            <a:off x="1384033" y="9569447"/>
            <a:ext cx="873861" cy="764628"/>
            <a:chOff x="0" y="0"/>
            <a:chExt cx="812800" cy="711200"/>
          </a:xfrm>
        </p:grpSpPr>
        <p:sp>
          <p:nvSpPr>
            <p:cNvPr name="Freeform 30" id="3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D012"/>
            </a:solidFill>
          </p:spPr>
        </p:sp>
        <p:sp>
          <p:nvSpPr>
            <p:cNvPr name="TextBox 31" id="31"/>
            <p:cNvSpPr txBox="true"/>
            <p:nvPr/>
          </p:nvSpPr>
          <p:spPr>
            <a:xfrm>
              <a:off x="127000" y="292100"/>
              <a:ext cx="558800" cy="368300"/>
            </a:xfrm>
            <a:prstGeom prst="rect">
              <a:avLst/>
            </a:prstGeom>
          </p:spPr>
          <p:txBody>
            <a:bodyPr anchor="ctr" rtlCol="false" tIns="14385" lIns="14385" bIns="14385" rIns="14385"/>
            <a:lstStyle/>
            <a:p>
              <a:pPr algn="ctr">
                <a:lnSpc>
                  <a:spcPts val="2659"/>
                </a:lnSpc>
              </a:pPr>
            </a:p>
          </p:txBody>
        </p:sp>
      </p:grpSp>
      <p:sp>
        <p:nvSpPr>
          <p:cNvPr name="Freeform 32" id="32"/>
          <p:cNvSpPr/>
          <p:nvPr/>
        </p:nvSpPr>
        <p:spPr>
          <a:xfrm flipH="false" flipV="false" rot="-5400000">
            <a:off x="11540238" y="1717926"/>
            <a:ext cx="732398" cy="954562"/>
          </a:xfrm>
          <a:custGeom>
            <a:avLst/>
            <a:gdLst/>
            <a:ahLst/>
            <a:cxnLst/>
            <a:rect r="r" b="b" t="t" l="l"/>
            <a:pathLst>
              <a:path h="954562" w="732398">
                <a:moveTo>
                  <a:pt x="0" y="0"/>
                </a:moveTo>
                <a:lnTo>
                  <a:pt x="732399" y="0"/>
                </a:lnTo>
                <a:lnTo>
                  <a:pt x="732399" y="954562"/>
                </a:lnTo>
                <a:lnTo>
                  <a:pt x="0" y="954562"/>
                </a:lnTo>
                <a:lnTo>
                  <a:pt x="0" y="0"/>
                </a:lnTo>
                <a:close/>
              </a:path>
            </a:pathLst>
          </a:custGeom>
          <a:blipFill>
            <a:blip r:embed="rId2">
              <a:extLst>
                <a:ext uri="{96DAC541-7B7A-43D3-8B79-37D633B846F1}">
                  <asvg:svgBlip xmlns:asvg="http://schemas.microsoft.com/office/drawing/2016/SVG/main" r:embed="rId3"/>
                </a:ext>
              </a:extLst>
            </a:blip>
            <a:stretch>
              <a:fillRect l="0" t="0" r="-166936" b="-115533"/>
            </a:stretch>
          </a:blipFill>
        </p:spPr>
      </p:sp>
      <p:grpSp>
        <p:nvGrpSpPr>
          <p:cNvPr name="Group 33" id="33"/>
          <p:cNvGrpSpPr/>
          <p:nvPr/>
        </p:nvGrpSpPr>
        <p:grpSpPr>
          <a:xfrm rot="0">
            <a:off x="1820964" y="9569447"/>
            <a:ext cx="16870896" cy="920803"/>
            <a:chOff x="0" y="0"/>
            <a:chExt cx="4443364" cy="242516"/>
          </a:xfrm>
        </p:grpSpPr>
        <p:sp>
          <p:nvSpPr>
            <p:cNvPr name="Freeform 34" id="34"/>
            <p:cNvSpPr/>
            <p:nvPr/>
          </p:nvSpPr>
          <p:spPr>
            <a:xfrm flipH="false" flipV="false" rot="0">
              <a:off x="0" y="0"/>
              <a:ext cx="4443364" cy="242516"/>
            </a:xfrm>
            <a:custGeom>
              <a:avLst/>
              <a:gdLst/>
              <a:ahLst/>
              <a:cxnLst/>
              <a:rect r="r" b="b" t="t" l="l"/>
              <a:pathLst>
                <a:path h="242516" w="4443364">
                  <a:moveTo>
                    <a:pt x="0" y="0"/>
                  </a:moveTo>
                  <a:lnTo>
                    <a:pt x="4443364" y="0"/>
                  </a:lnTo>
                  <a:lnTo>
                    <a:pt x="4443364" y="242516"/>
                  </a:lnTo>
                  <a:lnTo>
                    <a:pt x="0" y="242516"/>
                  </a:lnTo>
                  <a:close/>
                </a:path>
              </a:pathLst>
            </a:custGeom>
            <a:solidFill>
              <a:srgbClr val="FFD012"/>
            </a:solidFill>
          </p:spPr>
        </p:sp>
        <p:sp>
          <p:nvSpPr>
            <p:cNvPr name="TextBox 35" id="35"/>
            <p:cNvSpPr txBox="true"/>
            <p:nvPr/>
          </p:nvSpPr>
          <p:spPr>
            <a:xfrm>
              <a:off x="0" y="-38100"/>
              <a:ext cx="4443364" cy="280616"/>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028700" y="799947"/>
            <a:ext cx="9656956" cy="2506314"/>
          </a:xfrm>
          <a:prstGeom prst="rect">
            <a:avLst/>
          </a:prstGeom>
        </p:spPr>
        <p:txBody>
          <a:bodyPr anchor="t" rtlCol="false" tIns="0" lIns="0" bIns="0" rIns="0">
            <a:spAutoFit/>
          </a:bodyPr>
          <a:lstStyle/>
          <a:p>
            <a:pPr algn="l">
              <a:lnSpc>
                <a:spcPts val="9591"/>
              </a:lnSpc>
            </a:pPr>
            <a:r>
              <a:rPr lang="en-US" sz="10313" b="true">
                <a:solidFill>
                  <a:srgbClr val="FFD012"/>
                </a:solidFill>
                <a:latin typeface="Barlow Condensed Bold"/>
                <a:ea typeface="Barlow Condensed Bold"/>
                <a:cs typeface="Barlow Condensed Bold"/>
                <a:sym typeface="Barlow Condensed Bold"/>
              </a:rPr>
              <a:t>CHALLENGES ENCOUNTERED</a:t>
            </a:r>
          </a:p>
        </p:txBody>
      </p:sp>
      <p:sp>
        <p:nvSpPr>
          <p:cNvPr name="TextBox 37" id="37"/>
          <p:cNvSpPr txBox="true"/>
          <p:nvPr/>
        </p:nvSpPr>
        <p:spPr>
          <a:xfrm rot="0">
            <a:off x="1028700" y="4109694"/>
            <a:ext cx="8276768" cy="484378"/>
          </a:xfrm>
          <a:prstGeom prst="rect">
            <a:avLst/>
          </a:prstGeom>
        </p:spPr>
        <p:txBody>
          <a:bodyPr anchor="t" rtlCol="false" tIns="0" lIns="0" bIns="0" rIns="0">
            <a:spAutoFit/>
          </a:bodyPr>
          <a:lstStyle/>
          <a:p>
            <a:pPr algn="ctr">
              <a:lnSpc>
                <a:spcPts val="3776"/>
              </a:lnSpc>
            </a:pPr>
            <a:r>
              <a:rPr lang="en-US" b="true" sz="3200">
                <a:solidFill>
                  <a:srgbClr val="002038"/>
                </a:solidFill>
                <a:latin typeface="DM Sans Bold"/>
                <a:ea typeface="DM Sans Bold"/>
                <a:cs typeface="DM Sans Bold"/>
                <a:sym typeface="DM Sans Bold"/>
              </a:rPr>
              <a:t>SYNCHRONIZATION ISSUES</a:t>
            </a:r>
          </a:p>
        </p:txBody>
      </p:sp>
      <p:sp>
        <p:nvSpPr>
          <p:cNvPr name="TextBox 38" id="38"/>
          <p:cNvSpPr txBox="true"/>
          <p:nvPr/>
        </p:nvSpPr>
        <p:spPr>
          <a:xfrm rot="0">
            <a:off x="10420654" y="3706312"/>
            <a:ext cx="6838646" cy="12439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Timing mismatches caused decoding errors (when transmitting images). Resolved this by adding a preamble.</a:t>
            </a:r>
          </a:p>
        </p:txBody>
      </p:sp>
      <p:sp>
        <p:nvSpPr>
          <p:cNvPr name="TextBox 39" id="39"/>
          <p:cNvSpPr txBox="true"/>
          <p:nvPr/>
        </p:nvSpPr>
        <p:spPr>
          <a:xfrm rot="0">
            <a:off x="1028700" y="6044222"/>
            <a:ext cx="8276768" cy="484378"/>
          </a:xfrm>
          <a:prstGeom prst="rect">
            <a:avLst/>
          </a:prstGeom>
        </p:spPr>
        <p:txBody>
          <a:bodyPr anchor="t" rtlCol="false" tIns="0" lIns="0" bIns="0" rIns="0">
            <a:spAutoFit/>
          </a:bodyPr>
          <a:lstStyle/>
          <a:p>
            <a:pPr algn="ctr">
              <a:lnSpc>
                <a:spcPts val="3776"/>
              </a:lnSpc>
            </a:pPr>
            <a:r>
              <a:rPr lang="en-US" b="true" sz="3200">
                <a:solidFill>
                  <a:srgbClr val="002038"/>
                </a:solidFill>
                <a:latin typeface="DM Sans Bold"/>
                <a:ea typeface="DM Sans Bold"/>
                <a:cs typeface="DM Sans Bold"/>
                <a:sym typeface="DM Sans Bold"/>
              </a:rPr>
              <a:t>CHANNEL INTERFERENCE</a:t>
            </a:r>
          </a:p>
        </p:txBody>
      </p:sp>
      <p:sp>
        <p:nvSpPr>
          <p:cNvPr name="TextBox 40" id="40"/>
          <p:cNvSpPr txBox="true"/>
          <p:nvPr/>
        </p:nvSpPr>
        <p:spPr>
          <a:xfrm rot="0">
            <a:off x="10420654" y="5850166"/>
            <a:ext cx="6838646" cy="8248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Interference from Wi-Fi and Bluetooth degraded signal quality.</a:t>
            </a:r>
          </a:p>
        </p:txBody>
      </p:sp>
      <p:sp>
        <p:nvSpPr>
          <p:cNvPr name="TextBox 41" id="41"/>
          <p:cNvSpPr txBox="true"/>
          <p:nvPr/>
        </p:nvSpPr>
        <p:spPr>
          <a:xfrm rot="0">
            <a:off x="1028700" y="7921599"/>
            <a:ext cx="8276768" cy="484378"/>
          </a:xfrm>
          <a:prstGeom prst="rect">
            <a:avLst/>
          </a:prstGeom>
        </p:spPr>
        <p:txBody>
          <a:bodyPr anchor="t" rtlCol="false" tIns="0" lIns="0" bIns="0" rIns="0">
            <a:spAutoFit/>
          </a:bodyPr>
          <a:lstStyle/>
          <a:p>
            <a:pPr algn="ctr">
              <a:lnSpc>
                <a:spcPts val="3776"/>
              </a:lnSpc>
            </a:pPr>
            <a:r>
              <a:rPr lang="en-US" b="true" sz="3200">
                <a:solidFill>
                  <a:srgbClr val="002038"/>
                </a:solidFill>
                <a:latin typeface="DM Sans Bold"/>
                <a:ea typeface="DM Sans Bold"/>
                <a:cs typeface="DM Sans Bold"/>
                <a:sym typeface="DM Sans Bold"/>
              </a:rPr>
              <a:t>ERROR HANDLING</a:t>
            </a:r>
          </a:p>
        </p:txBody>
      </p:sp>
      <p:sp>
        <p:nvSpPr>
          <p:cNvPr name="TextBox 42" id="42"/>
          <p:cNvSpPr txBox="true"/>
          <p:nvPr/>
        </p:nvSpPr>
        <p:spPr>
          <a:xfrm rot="0">
            <a:off x="10420654" y="7518216"/>
            <a:ext cx="6838646" cy="1243965"/>
          </a:xfrm>
          <a:prstGeom prst="rect">
            <a:avLst/>
          </a:prstGeom>
        </p:spPr>
        <p:txBody>
          <a:bodyPr anchor="t" rtlCol="false" tIns="0" lIns="0" bIns="0" rIns="0">
            <a:spAutoFit/>
          </a:bodyPr>
          <a:lstStyle/>
          <a:p>
            <a:pPr algn="just">
              <a:lnSpc>
                <a:spcPts val="3360"/>
              </a:lnSpc>
              <a:spcBef>
                <a:spcPct val="0"/>
              </a:spcBef>
            </a:pPr>
            <a:r>
              <a:rPr lang="en-US" sz="2400">
                <a:solidFill>
                  <a:srgbClr val="FFFFFF"/>
                </a:solidFill>
                <a:latin typeface="DM Sans"/>
                <a:ea typeface="DM Sans"/>
                <a:cs typeface="DM Sans"/>
                <a:sym typeface="DM Sans"/>
              </a:rPr>
              <a:t>Noise in the channel introduced data errors. We addressed this with robust error detection and correction codes.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DAGZPrFnGtg</dc:identifier>
  <dcterms:modified xsi:type="dcterms:W3CDTF">2011-08-01T06:04:30Z</dcterms:modified>
  <cp:revision>1</cp:revision>
  <dc:title>Communication Design Project</dc:title>
</cp:coreProperties>
</file>